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7" r:id="rId3"/>
  </p:sldMasterIdLst>
  <p:notesMasterIdLst>
    <p:notesMasterId r:id="rId13"/>
  </p:notesMasterIdLst>
  <p:sldIdLst>
    <p:sldId id="256" r:id="rId4"/>
    <p:sldId id="266" r:id="rId5"/>
    <p:sldId id="257" r:id="rId6"/>
    <p:sldId id="258" r:id="rId7"/>
    <p:sldId id="259" r:id="rId8"/>
    <p:sldId id="262" r:id="rId9"/>
    <p:sldId id="264" r:id="rId10"/>
    <p:sldId id="265" r:id="rId11"/>
    <p:sldId id="260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3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9F898-8781-49DE-9503-E0849B046983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B4D21-E6DF-4CF4-BFD3-75A0E2A3FE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6492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wmf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7888" y="1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4720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5204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318501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294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84256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9442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0865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5418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70188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139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528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358944" y="201449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 dirty="0"/>
              <a:t>Microsoft Services</a:t>
            </a:r>
            <a:endParaRPr lang="en-US" sz="2353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6478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91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04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9140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1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 2 peop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-21014"/>
            <a:ext cx="5827075" cy="688679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19834" y="2958541"/>
            <a:ext cx="6276530" cy="2062069"/>
          </a:xfrm>
          <a:noFill/>
        </p:spPr>
        <p:txBody>
          <a:bodyPr vert="horz" wrap="square" lIns="146288" tIns="91430" rIns="146288" bIns="91430" rtlCol="0" anchor="t" anchorCtr="0">
            <a:noAutofit/>
          </a:bodyPr>
          <a:lstStyle>
            <a:lvl1pPr>
              <a:defRPr lang="en-US" sz="5784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119834" y="5035008"/>
            <a:ext cx="6274974" cy="1524136"/>
          </a:xfrm>
          <a:prstGeom prst="rect">
            <a:avLst/>
          </a:prstGeom>
        </p:spPr>
        <p:txBody>
          <a:bodyPr tIns="109716" bIns="109716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Presenter name</a:t>
            </a:r>
          </a:p>
          <a:p>
            <a:r>
              <a:rPr lang="en-US" dirty="0"/>
              <a:t>Presenter role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43179" y="201448"/>
            <a:ext cx="2508589" cy="53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485" t="22572" r="33106"/>
          <a:stretch/>
        </p:blipFill>
        <p:spPr>
          <a:xfrm>
            <a:off x="5445293" y="-22119"/>
            <a:ext cx="6740425" cy="69255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3873" y="3513311"/>
            <a:ext cx="6226228" cy="16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2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492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3639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5526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80623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490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0429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1570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73969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8510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2661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32515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06867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8019">
                      <a:schemeClr val="tx1"/>
                    </a:gs>
                    <a:gs pos="7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10491146" y="6148540"/>
            <a:ext cx="1252643" cy="268966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 dirty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2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2007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46894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404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2368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7479764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9192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28135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421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0949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343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833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58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2560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0206" y="3083654"/>
            <a:ext cx="3227129" cy="692925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21921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82665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56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190952"/>
            <a:ext cx="10450286" cy="403411"/>
          </a:xfrm>
        </p:spPr>
        <p:txBody>
          <a:bodyPr lIns="0" rIns="0"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185392" y="6656296"/>
            <a:ext cx="788894" cy="124691"/>
          </a:xfrm>
          <a:prstGeom prst="rect">
            <a:avLst/>
          </a:prstGeom>
        </p:spPr>
        <p:txBody>
          <a:bodyPr/>
          <a:lstStyle/>
          <a:p>
            <a:pPr defTabSz="914192"/>
            <a:fld id="{77A80767-0168-4202-AF54-9FDB461E3B29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17717" y="605118"/>
            <a:ext cx="117565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217717" y="6602156"/>
            <a:ext cx="117565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7714" y="6656296"/>
            <a:ext cx="4159623" cy="124691"/>
          </a:xfrm>
          <a:prstGeom prst="rect">
            <a:avLst/>
          </a:prstGeom>
        </p:spPr>
        <p:txBody>
          <a:bodyPr lIns="0" tIns="0" rIns="0" bIns="0"/>
          <a:lstStyle>
            <a:lvl1pPr>
              <a:defRPr sz="794"/>
            </a:lvl1pPr>
          </a:lstStyle>
          <a:p>
            <a:pPr defTabSz="914192"/>
            <a:r>
              <a:rPr lang="en-US">
                <a:solidFill>
                  <a:srgbClr val="505050"/>
                </a:solidFill>
              </a:rPr>
              <a:t>WW Mid-Year Review | Microsoft Confidential </a:t>
            </a:r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794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2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192">
              <a:defRPr/>
            </a:pPr>
            <a:r>
              <a:rPr lang="en-US"/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defTabSz="913154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fld id="{56442AAA-6A77-5942-BCC4-0CCA4B0626F8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2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192">
              <a:defRPr/>
            </a:pPr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defTabSz="913154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986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39"/>
          <p:cNvGrpSpPr/>
          <p:nvPr userDrawn="1"/>
        </p:nvGrpSpPr>
        <p:grpSpPr>
          <a:xfrm>
            <a:off x="73656" y="62261"/>
            <a:ext cx="12105894" cy="3362070"/>
            <a:chOff x="75133" y="63500"/>
            <a:chExt cx="12348642" cy="3429000"/>
          </a:xfrm>
        </p:grpSpPr>
        <p:grpSp>
          <p:nvGrpSpPr>
            <p:cNvPr id="5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230" cy="3429000"/>
              <a:chOff x="88900" y="16253"/>
              <a:chExt cx="12361342" cy="6838572"/>
            </a:xfrm>
          </p:grpSpPr>
          <p:sp>
            <p:nvSpPr>
              <p:cNvPr id="643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44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45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46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47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48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49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50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51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52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53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54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55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56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57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58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59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60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61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62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63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64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65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66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67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68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69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70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71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72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73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74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75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76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77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78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79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80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81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682" name="Group 740"/>
              <p:cNvGrpSpPr/>
              <p:nvPr/>
            </p:nvGrpSpPr>
            <p:grpSpPr>
              <a:xfrm>
                <a:off x="214311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7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683" name="Group 746"/>
              <p:cNvGrpSpPr/>
              <p:nvPr/>
            </p:nvGrpSpPr>
            <p:grpSpPr>
              <a:xfrm>
                <a:off x="4559759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684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85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86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87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88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89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90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91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692" name="Group 740"/>
              <p:cNvGrpSpPr/>
              <p:nvPr/>
            </p:nvGrpSpPr>
            <p:grpSpPr>
              <a:xfrm>
                <a:off x="5930616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7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7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693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94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95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96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697" name="Group 746"/>
              <p:cNvGrpSpPr/>
              <p:nvPr/>
            </p:nvGrpSpPr>
            <p:grpSpPr>
              <a:xfrm>
                <a:off x="10744892" y="63841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698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99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00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01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02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03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04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05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06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07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08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09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10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11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12" name="Group 740"/>
              <p:cNvGrpSpPr/>
              <p:nvPr/>
            </p:nvGrpSpPr>
            <p:grpSpPr>
              <a:xfrm>
                <a:off x="11309752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13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14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15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16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17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18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19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20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21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22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23" name="Group 746"/>
              <p:cNvGrpSpPr/>
              <p:nvPr/>
            </p:nvGrpSpPr>
            <p:grpSpPr>
              <a:xfrm>
                <a:off x="2852473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24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25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26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27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28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29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30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31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32" name="Group 740"/>
              <p:cNvGrpSpPr/>
              <p:nvPr/>
            </p:nvGrpSpPr>
            <p:grpSpPr>
              <a:xfrm>
                <a:off x="4495231" y="57814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33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34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35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36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37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38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39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40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41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42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43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44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45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46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47" name="Group 740"/>
              <p:cNvGrpSpPr/>
              <p:nvPr/>
            </p:nvGrpSpPr>
            <p:grpSpPr>
              <a:xfrm>
                <a:off x="7781911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3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3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748" name="Group 746"/>
              <p:cNvGrpSpPr/>
              <p:nvPr/>
            </p:nvGrpSpPr>
            <p:grpSpPr>
              <a:xfrm>
                <a:off x="10201492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3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3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49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50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51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52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53" name="Group 740"/>
              <p:cNvGrpSpPr/>
              <p:nvPr/>
            </p:nvGrpSpPr>
            <p:grpSpPr>
              <a:xfrm>
                <a:off x="11574305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22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3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754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21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2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2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2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2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2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2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2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2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2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755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2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56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57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58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59" name="Group 746"/>
              <p:cNvGrpSpPr/>
              <p:nvPr/>
            </p:nvGrpSpPr>
            <p:grpSpPr>
              <a:xfrm>
                <a:off x="846383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2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60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61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62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63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9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9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9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0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0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0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0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0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0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20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64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65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66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67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68" name="Group 740"/>
              <p:cNvGrpSpPr/>
              <p:nvPr/>
            </p:nvGrpSpPr>
            <p:grpSpPr>
              <a:xfrm>
                <a:off x="10109715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69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70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71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72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73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74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75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76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77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78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79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80" name="Group 746"/>
              <p:cNvGrpSpPr/>
              <p:nvPr/>
            </p:nvGrpSpPr>
            <p:grpSpPr>
              <a:xfrm>
                <a:off x="4493794" y="50936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81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82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83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84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85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86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87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88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89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90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91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92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93" name="Group 740"/>
              <p:cNvGrpSpPr/>
              <p:nvPr/>
            </p:nvGrpSpPr>
            <p:grpSpPr>
              <a:xfrm>
                <a:off x="5035577" y="44860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9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9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94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95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96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97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98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99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00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01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02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03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04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05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06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07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08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09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10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11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12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13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14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15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16" name="Group 740"/>
              <p:cNvGrpSpPr/>
              <p:nvPr/>
            </p:nvGrpSpPr>
            <p:grpSpPr>
              <a:xfrm>
                <a:off x="216851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9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817" name="Group 746"/>
              <p:cNvGrpSpPr/>
              <p:nvPr/>
            </p:nvGrpSpPr>
            <p:grpSpPr>
              <a:xfrm>
                <a:off x="4585159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8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18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19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20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21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22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23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24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25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26" name="Group 740"/>
              <p:cNvGrpSpPr/>
              <p:nvPr/>
            </p:nvGrpSpPr>
            <p:grpSpPr>
              <a:xfrm>
                <a:off x="5956016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8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8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27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28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29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30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31" name="Group 746"/>
              <p:cNvGrpSpPr/>
              <p:nvPr/>
            </p:nvGrpSpPr>
            <p:grpSpPr>
              <a:xfrm>
                <a:off x="10770292" y="38060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32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33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34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35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36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6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6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6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6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6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6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6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7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7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7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37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38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39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40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41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42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43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44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45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46" name="Group 740"/>
              <p:cNvGrpSpPr/>
              <p:nvPr/>
            </p:nvGrpSpPr>
            <p:grpSpPr>
              <a:xfrm>
                <a:off x="11335152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47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48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49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50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51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52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53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54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55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56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57" name="Group 746"/>
              <p:cNvGrpSpPr/>
              <p:nvPr/>
            </p:nvGrpSpPr>
            <p:grpSpPr>
              <a:xfrm>
                <a:off x="2877873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58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59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60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61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4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5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5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5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5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5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5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5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5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5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62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63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64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65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66" name="Group 740"/>
              <p:cNvGrpSpPr/>
              <p:nvPr/>
            </p:nvGrpSpPr>
            <p:grpSpPr>
              <a:xfrm>
                <a:off x="4520631" y="3139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67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68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69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70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71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72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73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74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75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76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77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78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79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80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81" name="Group 740"/>
              <p:cNvGrpSpPr/>
              <p:nvPr/>
            </p:nvGrpSpPr>
            <p:grpSpPr>
              <a:xfrm>
                <a:off x="7807311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4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882" name="Group 746"/>
              <p:cNvGrpSpPr/>
              <p:nvPr/>
            </p:nvGrpSpPr>
            <p:grpSpPr>
              <a:xfrm>
                <a:off x="10226892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4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4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83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84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85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86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87" name="Group 740"/>
              <p:cNvGrpSpPr/>
              <p:nvPr/>
            </p:nvGrpSpPr>
            <p:grpSpPr>
              <a:xfrm>
                <a:off x="11599705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888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13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3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3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3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3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3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3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3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3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4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889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2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2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2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2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2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2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2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2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2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3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90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91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92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93" name="Group 746"/>
              <p:cNvGrpSpPr/>
              <p:nvPr/>
            </p:nvGrpSpPr>
            <p:grpSpPr>
              <a:xfrm>
                <a:off x="848923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94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95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96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97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10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1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1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1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1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1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1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1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1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1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98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99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00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01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02" name="Group 740"/>
              <p:cNvGrpSpPr/>
              <p:nvPr/>
            </p:nvGrpSpPr>
            <p:grpSpPr>
              <a:xfrm>
                <a:off x="10135115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03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04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05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06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07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08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09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10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11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12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13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14" name="Group 746"/>
              <p:cNvGrpSpPr/>
              <p:nvPr/>
            </p:nvGrpSpPr>
            <p:grpSpPr>
              <a:xfrm>
                <a:off x="4519194" y="25155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1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15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16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17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18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19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20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21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22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23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24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25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26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27" name="Group 740"/>
              <p:cNvGrpSpPr/>
              <p:nvPr/>
            </p:nvGrpSpPr>
            <p:grpSpPr>
              <a:xfrm>
                <a:off x="5060977" y="19079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0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28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29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30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31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32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33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34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35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36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37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38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39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40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41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42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43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44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45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46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47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48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49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50" name="Group 740"/>
              <p:cNvGrpSpPr/>
              <p:nvPr/>
            </p:nvGrpSpPr>
            <p:grpSpPr>
              <a:xfrm>
                <a:off x="7820011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10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0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951" name="Group 746"/>
              <p:cNvGrpSpPr/>
              <p:nvPr/>
            </p:nvGrpSpPr>
            <p:grpSpPr>
              <a:xfrm>
                <a:off x="10239592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1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52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53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54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55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56" name="Group 740"/>
              <p:cNvGrpSpPr/>
              <p:nvPr/>
            </p:nvGrpSpPr>
            <p:grpSpPr>
              <a:xfrm>
                <a:off x="11612405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957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08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8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8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9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9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9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9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9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9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9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958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7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7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7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8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8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8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8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8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8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8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59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60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61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62" name="Group 746"/>
              <p:cNvGrpSpPr/>
              <p:nvPr/>
            </p:nvGrpSpPr>
            <p:grpSpPr>
              <a:xfrm>
                <a:off x="850193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7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7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63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64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65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66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6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6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6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6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6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7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7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7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7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7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67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68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69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70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71" name="Group 740"/>
              <p:cNvGrpSpPr/>
              <p:nvPr/>
            </p:nvGrpSpPr>
            <p:grpSpPr>
              <a:xfrm>
                <a:off x="10147815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72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73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74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75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76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77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78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79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80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81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82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83" name="Group 746"/>
              <p:cNvGrpSpPr/>
              <p:nvPr/>
            </p:nvGrpSpPr>
            <p:grpSpPr>
              <a:xfrm>
                <a:off x="4531894" y="1334439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84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85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86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87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88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89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90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91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92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93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94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95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96" name="Group 740"/>
              <p:cNvGrpSpPr/>
              <p:nvPr/>
            </p:nvGrpSpPr>
            <p:grpSpPr>
              <a:xfrm>
                <a:off x="5073677" y="726888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97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98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99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00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01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02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03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04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05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06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07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08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09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10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11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12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13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14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15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16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017" name="Group 740"/>
              <p:cNvGrpSpPr/>
              <p:nvPr/>
            </p:nvGrpSpPr>
            <p:grpSpPr>
              <a:xfrm>
                <a:off x="220661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018" name="Group 746"/>
              <p:cNvGrpSpPr/>
              <p:nvPr/>
            </p:nvGrpSpPr>
            <p:grpSpPr>
              <a:xfrm>
                <a:off x="4623259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019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20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21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22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23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24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25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26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027" name="Group 740"/>
              <p:cNvGrpSpPr/>
              <p:nvPr/>
            </p:nvGrpSpPr>
            <p:grpSpPr>
              <a:xfrm>
                <a:off x="5994116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0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028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29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30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31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032" name="Group 746"/>
              <p:cNvGrpSpPr/>
              <p:nvPr/>
            </p:nvGrpSpPr>
            <p:grpSpPr>
              <a:xfrm>
                <a:off x="10808392" y="46874"/>
                <a:ext cx="348520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0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033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34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35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036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0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0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037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38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39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40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</p:grpSp>
        <p:grpSp>
          <p:nvGrpSpPr>
            <p:cNvPr id="6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230" cy="3429000"/>
              <a:chOff x="88900" y="16253"/>
              <a:chExt cx="12361342" cy="6838572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7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6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1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3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7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8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42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43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44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46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4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4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47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48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52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54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55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56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3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3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57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58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0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61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3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3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62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3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64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62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2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2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2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2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3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3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3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3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3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65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66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1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1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1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1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1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2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2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2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67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8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69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0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1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2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3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4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5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76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61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1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77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8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0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2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3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4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5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6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87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6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88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89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0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1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60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0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0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0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0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0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0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0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0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1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2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3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4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5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96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60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97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8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99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0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1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2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3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4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6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7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8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09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10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11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9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12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9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9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13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14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15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16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17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9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9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18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8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8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8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8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8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8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8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9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9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9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19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20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1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2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23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24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5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27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6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6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6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6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6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6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6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6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6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7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28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9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0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1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2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6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3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4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5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6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7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8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9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0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1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2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3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4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5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5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6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7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8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9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0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1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3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5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6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7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5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8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9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0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1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2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3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4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5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6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7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8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9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70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71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72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74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75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76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77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78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79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80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5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5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81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5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5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82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83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84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85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86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87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88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89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90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4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5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91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2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4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95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4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4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96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7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98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53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3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3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4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4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4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4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4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4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4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99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00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27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28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29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30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31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32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33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34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35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36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01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2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3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4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7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8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9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0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1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2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3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4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5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6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7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8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9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0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21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22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3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4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25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51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1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1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1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1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1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1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2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2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2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26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7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8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9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30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1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1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31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2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3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4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5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6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7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8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40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41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42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43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44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45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1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46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50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0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47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48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49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50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51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50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0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52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9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9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9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9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9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0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0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0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0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50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53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8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8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8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8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8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9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9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9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9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9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54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55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56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57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8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8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58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59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60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61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73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74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75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76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77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78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79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80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81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82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62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63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64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65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66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7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7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67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68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69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70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71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72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73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74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75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76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77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78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7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79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80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81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82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83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84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85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86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87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88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89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90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91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6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92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93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94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96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97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99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00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01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02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03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04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05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06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07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08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09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10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11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12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13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314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6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315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6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6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316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17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18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19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320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6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6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321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45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5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5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5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5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5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5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5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5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6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322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41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42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43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44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45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46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47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48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49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50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323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24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25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326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3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4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327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28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29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330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29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30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31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32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33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34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35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36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37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38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331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32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33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34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335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2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336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37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38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39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40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41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42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43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44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45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46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347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2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2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348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49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50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51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52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53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54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55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56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57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58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59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360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3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24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361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62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63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64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65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66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67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68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69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70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71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72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73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74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75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76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77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78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79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80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381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21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22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382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9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20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383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84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85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86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87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88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89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90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391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417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18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392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93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94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95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396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415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16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397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98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399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400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405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06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07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08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09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10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11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12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13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414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401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402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403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404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</p:grpSp>
      </p:grpSp>
      <p:grpSp>
        <p:nvGrpSpPr>
          <p:cNvPr id="1279" name="Group 2440"/>
          <p:cNvGrpSpPr/>
          <p:nvPr userDrawn="1"/>
        </p:nvGrpSpPr>
        <p:grpSpPr>
          <a:xfrm>
            <a:off x="87152" y="3446122"/>
            <a:ext cx="12105894" cy="3362070"/>
            <a:chOff x="75133" y="63500"/>
            <a:chExt cx="12348642" cy="3429000"/>
          </a:xfrm>
        </p:grpSpPr>
        <p:grpSp>
          <p:nvGrpSpPr>
            <p:cNvPr id="1280" name="Group 1364"/>
            <p:cNvGrpSpPr>
              <a:grpSpLocks noChangeAspect="1"/>
            </p:cNvGrpSpPr>
            <p:nvPr/>
          </p:nvGrpSpPr>
          <p:grpSpPr>
            <a:xfrm>
              <a:off x="75133" y="63500"/>
              <a:ext cx="6198188" cy="3428988"/>
              <a:chOff x="88900" y="16253"/>
              <a:chExt cx="12361342" cy="6838572"/>
            </a:xfrm>
          </p:grpSpPr>
          <p:sp>
            <p:nvSpPr>
              <p:cNvPr id="1918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19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20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21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22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23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24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25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26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27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28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29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30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31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32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33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34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35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36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37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38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39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40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41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42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43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44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45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46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47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48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49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50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51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52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53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54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55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56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957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5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5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958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959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60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61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62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63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64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65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66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967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4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4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968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69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70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71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972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973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74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975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5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976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977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978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79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80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81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82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83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84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85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86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987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988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89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90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91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92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93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94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95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96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997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998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999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00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01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002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5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003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04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05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06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007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008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09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10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11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12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13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14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15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16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17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18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19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20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21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022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0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023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50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0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024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25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26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27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028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50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0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029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9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9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9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9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9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9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0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0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0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50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030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031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32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33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034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035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36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37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038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7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7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7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7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7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7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7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7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8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8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039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40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41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42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043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044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45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46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47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48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49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50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51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52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53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54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055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8" name="Freeform 2467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69" name="Freeform 2468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056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57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58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59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60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61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62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63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64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65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66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67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068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6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069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70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71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72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73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74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75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76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77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78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79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80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81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82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83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84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85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86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87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88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89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90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091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6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092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6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6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093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94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95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96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97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98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099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00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01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6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6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02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03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04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05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06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07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08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09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10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11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3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3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4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4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4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4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4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4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4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4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12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13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14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15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16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17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18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19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20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21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22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23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24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25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26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27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28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29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30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31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32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33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34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35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36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42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2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2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2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2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2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3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3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3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3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37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38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39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40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41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42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43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44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45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46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47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48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49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50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51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52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53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54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55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56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2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2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157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41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1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58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59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60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61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62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4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163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40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0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0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0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1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1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1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1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1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1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164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9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9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9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9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0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0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0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0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0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40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65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66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67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68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69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70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71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72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8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8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8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8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8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8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9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9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9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9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73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74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75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76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77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78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79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80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81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82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83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84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85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86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87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88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189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190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91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92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93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94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95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96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97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98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199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00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01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202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7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203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04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05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06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07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08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09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10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11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12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13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14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15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16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17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18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19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20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21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22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23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24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225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7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226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227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28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29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30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231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232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236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6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6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6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6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6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6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6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7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7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233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5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5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5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5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5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5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5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5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6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6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234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35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36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237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5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5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238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39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40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241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4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4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4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4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4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4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4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4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4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4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242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43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44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45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246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247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48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49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50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51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52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53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54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55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56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57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258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259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60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61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62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63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64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65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66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67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68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69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70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271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272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73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74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75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76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77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78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79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80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81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82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83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84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85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86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87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88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89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90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91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292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2293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294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95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96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97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98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299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00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01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302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23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303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04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05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06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307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23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308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09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10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2311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23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23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2312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13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14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2315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</p:grpSp>
        <p:grpSp>
          <p:nvGrpSpPr>
            <p:cNvPr id="1281" name="Group 1364"/>
            <p:cNvGrpSpPr>
              <a:grpSpLocks noChangeAspect="1"/>
            </p:cNvGrpSpPr>
            <p:nvPr/>
          </p:nvGrpSpPr>
          <p:grpSpPr>
            <a:xfrm>
              <a:off x="6225545" y="63500"/>
              <a:ext cx="6198188" cy="3428988"/>
              <a:chOff x="88900" y="16253"/>
              <a:chExt cx="12361342" cy="6838572"/>
            </a:xfrm>
          </p:grpSpPr>
          <p:sp>
            <p:nvSpPr>
              <p:cNvPr id="1282" name="Freeform 5"/>
              <p:cNvSpPr>
                <a:spLocks/>
              </p:cNvSpPr>
              <p:nvPr/>
            </p:nvSpPr>
            <p:spPr bwMode="auto">
              <a:xfrm>
                <a:off x="12010713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83" name="Freeform 20"/>
              <p:cNvSpPr>
                <a:spLocks noEditPoints="1"/>
              </p:cNvSpPr>
              <p:nvPr/>
            </p:nvSpPr>
            <p:spPr bwMode="auto">
              <a:xfrm>
                <a:off x="8771670" y="532070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84" name="Freeform 7"/>
              <p:cNvSpPr>
                <a:spLocks/>
              </p:cNvSpPr>
              <p:nvPr/>
            </p:nvSpPr>
            <p:spPr bwMode="auto">
              <a:xfrm>
                <a:off x="9062450" y="532070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85" name="Freeform 8"/>
              <p:cNvSpPr>
                <a:spLocks/>
              </p:cNvSpPr>
              <p:nvPr/>
            </p:nvSpPr>
            <p:spPr bwMode="auto">
              <a:xfrm>
                <a:off x="9309524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86" name="Freeform 13"/>
              <p:cNvSpPr>
                <a:spLocks/>
              </p:cNvSpPr>
              <p:nvPr/>
            </p:nvSpPr>
            <p:spPr bwMode="auto">
              <a:xfrm>
                <a:off x="9548793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87" name="Freeform 16"/>
              <p:cNvSpPr>
                <a:spLocks noEditPoints="1"/>
              </p:cNvSpPr>
              <p:nvPr/>
            </p:nvSpPr>
            <p:spPr bwMode="auto">
              <a:xfrm>
                <a:off x="9741250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88" name="Freeform 23"/>
              <p:cNvSpPr>
                <a:spLocks/>
              </p:cNvSpPr>
              <p:nvPr/>
            </p:nvSpPr>
            <p:spPr bwMode="auto">
              <a:xfrm>
                <a:off x="10063747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89" name="Freeform 29"/>
              <p:cNvSpPr>
                <a:spLocks/>
              </p:cNvSpPr>
              <p:nvPr/>
            </p:nvSpPr>
            <p:spPr bwMode="auto">
              <a:xfrm>
                <a:off x="10550089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90" name="Freeform 32"/>
              <p:cNvSpPr>
                <a:spLocks noEditPoints="1"/>
              </p:cNvSpPr>
              <p:nvPr/>
            </p:nvSpPr>
            <p:spPr bwMode="auto">
              <a:xfrm>
                <a:off x="10745147" y="519066"/>
                <a:ext cx="249673" cy="379712"/>
              </a:xfrm>
              <a:custGeom>
                <a:avLst/>
                <a:gdLst>
                  <a:gd name="T0" fmla="*/ 34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4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3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4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4" y="100"/>
                      <a:pt x="45" y="104"/>
                      <a:pt x="34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7" y="91"/>
                      <a:pt x="53" y="78"/>
                      <a:pt x="53" y="53"/>
                    </a:cubicBezTo>
                    <a:cubicBezTo>
                      <a:pt x="53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91" name="Freeform 17"/>
              <p:cNvSpPr>
                <a:spLocks/>
              </p:cNvSpPr>
              <p:nvPr/>
            </p:nvSpPr>
            <p:spPr bwMode="auto">
              <a:xfrm>
                <a:off x="11044527" y="532070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92" name="Freeform 18"/>
              <p:cNvSpPr>
                <a:spLocks noEditPoints="1"/>
              </p:cNvSpPr>
              <p:nvPr/>
            </p:nvSpPr>
            <p:spPr bwMode="auto">
              <a:xfrm>
                <a:off x="112317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93" name="Freeform 19"/>
              <p:cNvSpPr>
                <a:spLocks/>
              </p:cNvSpPr>
              <p:nvPr/>
            </p:nvSpPr>
            <p:spPr bwMode="auto">
              <a:xfrm>
                <a:off x="11530871" y="532070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94" name="Freeform 20"/>
              <p:cNvSpPr>
                <a:spLocks noEditPoints="1"/>
              </p:cNvSpPr>
              <p:nvPr/>
            </p:nvSpPr>
            <p:spPr bwMode="auto">
              <a:xfrm>
                <a:off x="11720727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95" name="Freeform 5"/>
              <p:cNvSpPr>
                <a:spLocks/>
              </p:cNvSpPr>
              <p:nvPr/>
            </p:nvSpPr>
            <p:spPr bwMode="auto">
              <a:xfrm>
                <a:off x="12010713" y="29257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96" name="Freeform 9"/>
              <p:cNvSpPr>
                <a:spLocks noEditPoints="1"/>
              </p:cNvSpPr>
              <p:nvPr/>
            </p:nvSpPr>
            <p:spPr bwMode="auto">
              <a:xfrm>
                <a:off x="12197968" y="2405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4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7"/>
                      <a:pt x="17" y="54"/>
                    </a:cubicBezTo>
                    <a:cubicBezTo>
                      <a:pt x="17" y="79"/>
                      <a:pt x="23" y="91"/>
                      <a:pt x="35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97" name="Freeform 20"/>
              <p:cNvSpPr>
                <a:spLocks noEditPoints="1"/>
              </p:cNvSpPr>
              <p:nvPr/>
            </p:nvSpPr>
            <p:spPr bwMode="auto">
              <a:xfrm>
                <a:off x="8771670" y="29257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98" name="Freeform 7"/>
              <p:cNvSpPr>
                <a:spLocks/>
              </p:cNvSpPr>
              <p:nvPr/>
            </p:nvSpPr>
            <p:spPr bwMode="auto">
              <a:xfrm>
                <a:off x="9062450" y="29257"/>
                <a:ext cx="132640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299" name="Freeform 8"/>
              <p:cNvSpPr>
                <a:spLocks/>
              </p:cNvSpPr>
              <p:nvPr/>
            </p:nvSpPr>
            <p:spPr bwMode="auto">
              <a:xfrm>
                <a:off x="9309524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00" name="Freeform 13"/>
              <p:cNvSpPr>
                <a:spLocks/>
              </p:cNvSpPr>
              <p:nvPr/>
            </p:nvSpPr>
            <p:spPr bwMode="auto">
              <a:xfrm>
                <a:off x="9548793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01" name="Freeform 16"/>
              <p:cNvSpPr>
                <a:spLocks noEditPoints="1"/>
              </p:cNvSpPr>
              <p:nvPr/>
            </p:nvSpPr>
            <p:spPr bwMode="auto">
              <a:xfrm>
                <a:off x="9741250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02" name="Freeform 23"/>
              <p:cNvSpPr>
                <a:spLocks/>
              </p:cNvSpPr>
              <p:nvPr/>
            </p:nvSpPr>
            <p:spPr bwMode="auto">
              <a:xfrm>
                <a:off x="10063747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03" name="Freeform 24"/>
              <p:cNvSpPr>
                <a:spLocks/>
              </p:cNvSpPr>
              <p:nvPr/>
            </p:nvSpPr>
            <p:spPr bwMode="auto">
              <a:xfrm>
                <a:off x="1031081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04" name="Freeform 29"/>
              <p:cNvSpPr>
                <a:spLocks/>
              </p:cNvSpPr>
              <p:nvPr/>
            </p:nvSpPr>
            <p:spPr bwMode="auto">
              <a:xfrm>
                <a:off x="1055008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05" name="Freeform 17"/>
              <p:cNvSpPr>
                <a:spLocks/>
              </p:cNvSpPr>
              <p:nvPr/>
            </p:nvSpPr>
            <p:spPr bwMode="auto">
              <a:xfrm>
                <a:off x="11044527" y="29257"/>
                <a:ext cx="130038" cy="366708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06" name="Freeform 18"/>
              <p:cNvSpPr>
                <a:spLocks noEditPoints="1"/>
              </p:cNvSpPr>
              <p:nvPr/>
            </p:nvSpPr>
            <p:spPr bwMode="auto">
              <a:xfrm>
                <a:off x="11231782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07" name="Freeform 19"/>
              <p:cNvSpPr>
                <a:spLocks/>
              </p:cNvSpPr>
              <p:nvPr/>
            </p:nvSpPr>
            <p:spPr bwMode="auto">
              <a:xfrm>
                <a:off x="11530871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08" name="Freeform 20"/>
              <p:cNvSpPr>
                <a:spLocks noEditPoints="1"/>
              </p:cNvSpPr>
              <p:nvPr/>
            </p:nvSpPr>
            <p:spPr bwMode="auto">
              <a:xfrm>
                <a:off x="11720727" y="16253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09" name="Freeform 20"/>
              <p:cNvSpPr>
                <a:spLocks noEditPoints="1"/>
              </p:cNvSpPr>
              <p:nvPr/>
            </p:nvSpPr>
            <p:spPr bwMode="auto">
              <a:xfrm>
                <a:off x="10265382" y="519066"/>
                <a:ext cx="252274" cy="379712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10" name="Freeform 5"/>
              <p:cNvSpPr>
                <a:spLocks/>
              </p:cNvSpPr>
              <p:nvPr/>
            </p:nvSpPr>
            <p:spPr bwMode="auto">
              <a:xfrm>
                <a:off x="12256837" y="532070"/>
                <a:ext cx="132640" cy="366707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11" name="Freeform 29"/>
              <p:cNvSpPr>
                <a:spLocks/>
              </p:cNvSpPr>
              <p:nvPr/>
            </p:nvSpPr>
            <p:spPr bwMode="auto">
              <a:xfrm>
                <a:off x="10797309" y="29257"/>
                <a:ext cx="135241" cy="36670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12" name="Freeform 18"/>
              <p:cNvSpPr>
                <a:spLocks noEditPoints="1"/>
              </p:cNvSpPr>
              <p:nvPr/>
            </p:nvSpPr>
            <p:spPr bwMode="auto">
              <a:xfrm>
                <a:off x="5000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13" name="Freeform 19"/>
              <p:cNvSpPr>
                <a:spLocks/>
              </p:cNvSpPr>
              <p:nvPr/>
            </p:nvSpPr>
            <p:spPr bwMode="auto">
              <a:xfrm>
                <a:off x="94934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14" name="Freeform 7"/>
              <p:cNvSpPr>
                <a:spLocks/>
              </p:cNvSpPr>
              <p:nvPr/>
            </p:nvSpPr>
            <p:spPr bwMode="auto">
              <a:xfrm>
                <a:off x="125025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15" name="Freeform 8"/>
              <p:cNvSpPr>
                <a:spLocks/>
              </p:cNvSpPr>
              <p:nvPr/>
            </p:nvSpPr>
            <p:spPr bwMode="auto">
              <a:xfrm>
                <a:off x="154787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16" name="Freeform 13"/>
              <p:cNvSpPr>
                <a:spLocks/>
              </p:cNvSpPr>
              <p:nvPr/>
            </p:nvSpPr>
            <p:spPr bwMode="auto">
              <a:xfrm>
                <a:off x="184219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17" name="Freeform 23"/>
              <p:cNvSpPr>
                <a:spLocks/>
              </p:cNvSpPr>
              <p:nvPr/>
            </p:nvSpPr>
            <p:spPr bwMode="auto">
              <a:xfrm>
                <a:off x="262111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18" name="Freeform 24"/>
              <p:cNvSpPr>
                <a:spLocks/>
              </p:cNvSpPr>
              <p:nvPr/>
            </p:nvSpPr>
            <p:spPr bwMode="auto">
              <a:xfrm>
                <a:off x="2922029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19" name="Freeform 29"/>
              <p:cNvSpPr>
                <a:spLocks/>
              </p:cNvSpPr>
              <p:nvPr/>
            </p:nvSpPr>
            <p:spPr bwMode="auto">
              <a:xfrm>
                <a:off x="3222945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20" name="Freeform 17"/>
              <p:cNvSpPr>
                <a:spLocks/>
              </p:cNvSpPr>
              <p:nvPr/>
            </p:nvSpPr>
            <p:spPr bwMode="auto">
              <a:xfrm>
                <a:off x="3523861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21" name="Group 740"/>
              <p:cNvGrpSpPr/>
              <p:nvPr/>
            </p:nvGrpSpPr>
            <p:grpSpPr>
              <a:xfrm>
                <a:off x="214312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1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322" name="Group 746"/>
              <p:cNvGrpSpPr/>
              <p:nvPr/>
            </p:nvGrpSpPr>
            <p:grpSpPr>
              <a:xfrm>
                <a:off x="4559772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23" name="Freeform 19"/>
              <p:cNvSpPr>
                <a:spLocks/>
              </p:cNvSpPr>
              <p:nvPr/>
            </p:nvSpPr>
            <p:spPr bwMode="auto">
              <a:xfrm>
                <a:off x="503776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24" name="Freeform 7"/>
              <p:cNvSpPr>
                <a:spLocks/>
              </p:cNvSpPr>
              <p:nvPr/>
            </p:nvSpPr>
            <p:spPr bwMode="auto">
              <a:xfrm>
                <a:off x="5338676" y="63899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25" name="Freeform 8"/>
              <p:cNvSpPr>
                <a:spLocks/>
              </p:cNvSpPr>
              <p:nvPr/>
            </p:nvSpPr>
            <p:spPr bwMode="auto">
              <a:xfrm>
                <a:off x="5636295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26" name="Freeform 23"/>
              <p:cNvSpPr>
                <a:spLocks/>
              </p:cNvSpPr>
              <p:nvPr/>
            </p:nvSpPr>
            <p:spPr bwMode="auto">
              <a:xfrm>
                <a:off x="6408617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27" name="Freeform 24"/>
              <p:cNvSpPr>
                <a:spLocks/>
              </p:cNvSpPr>
              <p:nvPr/>
            </p:nvSpPr>
            <p:spPr bwMode="auto">
              <a:xfrm>
                <a:off x="6709533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28" name="Freeform 17"/>
              <p:cNvSpPr>
                <a:spLocks/>
              </p:cNvSpPr>
              <p:nvPr/>
            </p:nvSpPr>
            <p:spPr bwMode="auto">
              <a:xfrm>
                <a:off x="7010449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29" name="Freeform 18"/>
              <p:cNvSpPr>
                <a:spLocks noEditPoints="1"/>
              </p:cNvSpPr>
              <p:nvPr/>
            </p:nvSpPr>
            <p:spPr bwMode="auto">
              <a:xfrm>
                <a:off x="730477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30" name="Freeform 20"/>
              <p:cNvSpPr>
                <a:spLocks noEditPoints="1"/>
              </p:cNvSpPr>
              <p:nvPr/>
            </p:nvSpPr>
            <p:spPr bwMode="auto">
              <a:xfrm>
                <a:off x="775404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31" name="Group 740"/>
              <p:cNvGrpSpPr/>
              <p:nvPr/>
            </p:nvGrpSpPr>
            <p:grpSpPr>
              <a:xfrm>
                <a:off x="5930629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91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1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32" name="Freeform 16"/>
              <p:cNvSpPr>
                <a:spLocks noEditPoints="1"/>
              </p:cNvSpPr>
              <p:nvPr/>
            </p:nvSpPr>
            <p:spPr bwMode="auto">
              <a:xfrm>
                <a:off x="9099463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33" name="Freeform 16"/>
              <p:cNvSpPr>
                <a:spLocks noEditPoints="1"/>
              </p:cNvSpPr>
              <p:nvPr/>
            </p:nvSpPr>
            <p:spPr bwMode="auto">
              <a:xfrm>
                <a:off x="984635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34" name="Freeform 5"/>
              <p:cNvSpPr>
                <a:spLocks/>
              </p:cNvSpPr>
              <p:nvPr/>
            </p:nvSpPr>
            <p:spPr bwMode="auto">
              <a:xfrm>
                <a:off x="9548733" y="63899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35" name="Freeform 20"/>
              <p:cNvSpPr>
                <a:spLocks noEditPoints="1"/>
              </p:cNvSpPr>
              <p:nvPr/>
            </p:nvSpPr>
            <p:spPr bwMode="auto">
              <a:xfrm>
                <a:off x="10295622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36" name="Group 746"/>
              <p:cNvGrpSpPr/>
              <p:nvPr/>
            </p:nvGrpSpPr>
            <p:grpSpPr>
              <a:xfrm>
                <a:off x="10744905" y="63841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91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1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37" name="Freeform 18"/>
              <p:cNvSpPr>
                <a:spLocks noEditPoints="1"/>
              </p:cNvSpPr>
              <p:nvPr/>
            </p:nvSpPr>
            <p:spPr bwMode="auto">
              <a:xfrm>
                <a:off x="11701249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38" name="Freeform 19"/>
              <p:cNvSpPr>
                <a:spLocks/>
              </p:cNvSpPr>
              <p:nvPr/>
            </p:nvSpPr>
            <p:spPr bwMode="auto">
              <a:xfrm>
                <a:off x="121505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39" name="Group 781"/>
              <p:cNvGrpSpPr/>
              <p:nvPr/>
            </p:nvGrpSpPr>
            <p:grpSpPr>
              <a:xfrm>
                <a:off x="520986" y="57660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90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0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0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0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0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0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0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0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0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90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40" name="Freeform 21"/>
              <p:cNvSpPr>
                <a:spLocks noEditPoints="1"/>
              </p:cNvSpPr>
              <p:nvPr/>
            </p:nvSpPr>
            <p:spPr bwMode="auto">
              <a:xfrm>
                <a:off x="11222893" y="63967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41" name="Group 781"/>
              <p:cNvGrpSpPr/>
              <p:nvPr/>
            </p:nvGrpSpPr>
            <p:grpSpPr>
              <a:xfrm>
                <a:off x="3818182" y="63687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9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9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9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9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9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9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9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9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9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9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42" name="Freeform 23"/>
              <p:cNvSpPr>
                <a:spLocks/>
              </p:cNvSpPr>
              <p:nvPr/>
            </p:nvSpPr>
            <p:spPr bwMode="auto">
              <a:xfrm>
                <a:off x="8203310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43" name="Freeform 24"/>
              <p:cNvSpPr>
                <a:spLocks/>
              </p:cNvSpPr>
              <p:nvPr/>
            </p:nvSpPr>
            <p:spPr bwMode="auto">
              <a:xfrm>
                <a:off x="8504226" y="63899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44" name="Freeform 17"/>
              <p:cNvSpPr>
                <a:spLocks/>
              </p:cNvSpPr>
              <p:nvPr/>
            </p:nvSpPr>
            <p:spPr bwMode="auto">
              <a:xfrm>
                <a:off x="8805142" y="63899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45" name="Freeform 19"/>
              <p:cNvSpPr>
                <a:spLocks/>
              </p:cNvSpPr>
              <p:nvPr/>
            </p:nvSpPr>
            <p:spPr bwMode="auto">
              <a:xfrm>
                <a:off x="1013391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46" name="Freeform 7"/>
              <p:cNvSpPr>
                <a:spLocks/>
              </p:cNvSpPr>
              <p:nvPr/>
            </p:nvSpPr>
            <p:spPr bwMode="auto">
              <a:xfrm>
                <a:off x="10430348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47" name="Freeform 8"/>
              <p:cNvSpPr>
                <a:spLocks/>
              </p:cNvSpPr>
              <p:nvPr/>
            </p:nvSpPr>
            <p:spPr bwMode="auto">
              <a:xfrm>
                <a:off x="1072348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48" name="Freeform 13"/>
              <p:cNvSpPr>
                <a:spLocks/>
              </p:cNvSpPr>
              <p:nvPr/>
            </p:nvSpPr>
            <p:spPr bwMode="auto">
              <a:xfrm>
                <a:off x="1101332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49" name="Freeform 23"/>
              <p:cNvSpPr>
                <a:spLocks/>
              </p:cNvSpPr>
              <p:nvPr/>
            </p:nvSpPr>
            <p:spPr bwMode="auto">
              <a:xfrm>
                <a:off x="1178326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50" name="Freeform 24"/>
              <p:cNvSpPr>
                <a:spLocks/>
              </p:cNvSpPr>
              <p:nvPr/>
            </p:nvSpPr>
            <p:spPr bwMode="auto">
              <a:xfrm>
                <a:off x="1207970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51" name="Group 740"/>
              <p:cNvGrpSpPr/>
              <p:nvPr/>
            </p:nvGrpSpPr>
            <p:grpSpPr>
              <a:xfrm>
                <a:off x="11309765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8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8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52" name="Freeform 18"/>
              <p:cNvSpPr>
                <a:spLocks noEditPoints="1"/>
              </p:cNvSpPr>
              <p:nvPr/>
            </p:nvSpPr>
            <p:spPr bwMode="auto">
              <a:xfrm>
                <a:off x="7623722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53" name="Freeform 20"/>
              <p:cNvSpPr>
                <a:spLocks noEditPoints="1"/>
              </p:cNvSpPr>
              <p:nvPr/>
            </p:nvSpPr>
            <p:spPr bwMode="auto">
              <a:xfrm>
                <a:off x="8068508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54" name="Freeform 16"/>
              <p:cNvSpPr>
                <a:spLocks noEditPoints="1"/>
              </p:cNvSpPr>
              <p:nvPr/>
            </p:nvSpPr>
            <p:spPr bwMode="auto">
              <a:xfrm>
                <a:off x="939599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55" name="Freeform 5"/>
              <p:cNvSpPr>
                <a:spLocks/>
              </p:cNvSpPr>
              <p:nvPr/>
            </p:nvSpPr>
            <p:spPr bwMode="auto">
              <a:xfrm>
                <a:off x="9840781" y="57872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56" name="Freeform 23"/>
              <p:cNvSpPr>
                <a:spLocks/>
              </p:cNvSpPr>
              <p:nvPr/>
            </p:nvSpPr>
            <p:spPr bwMode="auto">
              <a:xfrm>
                <a:off x="8513294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57" name="Freeform 24"/>
              <p:cNvSpPr>
                <a:spLocks/>
              </p:cNvSpPr>
              <p:nvPr/>
            </p:nvSpPr>
            <p:spPr bwMode="auto">
              <a:xfrm>
                <a:off x="8809726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58" name="Freeform 17"/>
              <p:cNvSpPr>
                <a:spLocks/>
              </p:cNvSpPr>
              <p:nvPr/>
            </p:nvSpPr>
            <p:spPr bwMode="auto">
              <a:xfrm>
                <a:off x="9106158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59" name="Freeform 24"/>
              <p:cNvSpPr>
                <a:spLocks/>
              </p:cNvSpPr>
              <p:nvPr/>
            </p:nvSpPr>
            <p:spPr bwMode="auto">
              <a:xfrm>
                <a:off x="1232679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60" name="Freeform 29"/>
              <p:cNvSpPr>
                <a:spLocks/>
              </p:cNvSpPr>
              <p:nvPr/>
            </p:nvSpPr>
            <p:spPr bwMode="auto">
              <a:xfrm>
                <a:off x="152911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61" name="Freeform 17"/>
              <p:cNvSpPr>
                <a:spLocks/>
              </p:cNvSpPr>
              <p:nvPr/>
            </p:nvSpPr>
            <p:spPr bwMode="auto">
              <a:xfrm>
                <a:off x="1825543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62" name="Group 746"/>
              <p:cNvGrpSpPr/>
              <p:nvPr/>
            </p:nvGrpSpPr>
            <p:grpSpPr>
              <a:xfrm>
                <a:off x="2852486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63" name="Freeform 19"/>
              <p:cNvSpPr>
                <a:spLocks/>
              </p:cNvSpPr>
              <p:nvPr/>
            </p:nvSpPr>
            <p:spPr bwMode="auto">
              <a:xfrm>
                <a:off x="332599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64" name="Freeform 7"/>
              <p:cNvSpPr>
                <a:spLocks/>
              </p:cNvSpPr>
              <p:nvPr/>
            </p:nvSpPr>
            <p:spPr bwMode="auto">
              <a:xfrm>
                <a:off x="3622422" y="57872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65" name="Freeform 8"/>
              <p:cNvSpPr>
                <a:spLocks/>
              </p:cNvSpPr>
              <p:nvPr/>
            </p:nvSpPr>
            <p:spPr bwMode="auto">
              <a:xfrm>
                <a:off x="3915557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66" name="Group 781"/>
              <p:cNvGrpSpPr/>
              <p:nvPr/>
            </p:nvGrpSpPr>
            <p:grpSpPr>
              <a:xfrm>
                <a:off x="2115380" y="57660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7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7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7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7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8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8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8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8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8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8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67" name="Freeform 8"/>
              <p:cNvSpPr>
                <a:spLocks/>
              </p:cNvSpPr>
              <p:nvPr/>
            </p:nvSpPr>
            <p:spPr bwMode="auto">
              <a:xfrm>
                <a:off x="4205394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68" name="Freeform 23"/>
              <p:cNvSpPr>
                <a:spLocks/>
              </p:cNvSpPr>
              <p:nvPr/>
            </p:nvSpPr>
            <p:spPr bwMode="auto">
              <a:xfrm>
                <a:off x="4968748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69" name="Freeform 24"/>
              <p:cNvSpPr>
                <a:spLocks/>
              </p:cNvSpPr>
              <p:nvPr/>
            </p:nvSpPr>
            <p:spPr bwMode="auto">
              <a:xfrm>
                <a:off x="5265180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70" name="Freeform 17"/>
              <p:cNvSpPr>
                <a:spLocks/>
              </p:cNvSpPr>
              <p:nvPr/>
            </p:nvSpPr>
            <p:spPr bwMode="auto">
              <a:xfrm>
                <a:off x="5561612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71" name="Group 740"/>
              <p:cNvGrpSpPr/>
              <p:nvPr/>
            </p:nvGrpSpPr>
            <p:grpSpPr>
              <a:xfrm>
                <a:off x="4495244" y="57814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7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72" name="Freeform 18"/>
              <p:cNvSpPr>
                <a:spLocks noEditPoints="1"/>
              </p:cNvSpPr>
              <p:nvPr/>
            </p:nvSpPr>
            <p:spPr bwMode="auto">
              <a:xfrm>
                <a:off x="5851449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73" name="Freeform 20"/>
              <p:cNvSpPr>
                <a:spLocks noEditPoints="1"/>
              </p:cNvSpPr>
              <p:nvPr/>
            </p:nvSpPr>
            <p:spPr bwMode="auto">
              <a:xfrm>
                <a:off x="6296235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74" name="Freeform 23"/>
              <p:cNvSpPr>
                <a:spLocks/>
              </p:cNvSpPr>
              <p:nvPr/>
            </p:nvSpPr>
            <p:spPr bwMode="auto">
              <a:xfrm>
                <a:off x="6741021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75" name="Freeform 24"/>
              <p:cNvSpPr>
                <a:spLocks/>
              </p:cNvSpPr>
              <p:nvPr/>
            </p:nvSpPr>
            <p:spPr bwMode="auto">
              <a:xfrm>
                <a:off x="7037453" y="57872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76" name="Freeform 17"/>
              <p:cNvSpPr>
                <a:spLocks/>
              </p:cNvSpPr>
              <p:nvPr/>
            </p:nvSpPr>
            <p:spPr bwMode="auto">
              <a:xfrm>
                <a:off x="7333885" y="57872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77" name="Freeform 18"/>
              <p:cNvSpPr>
                <a:spLocks noEditPoints="1"/>
              </p:cNvSpPr>
              <p:nvPr/>
            </p:nvSpPr>
            <p:spPr bwMode="auto">
              <a:xfrm>
                <a:off x="6136424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78" name="Freeform 19"/>
              <p:cNvSpPr>
                <a:spLocks/>
              </p:cNvSpPr>
              <p:nvPr/>
            </p:nvSpPr>
            <p:spPr bwMode="auto">
              <a:xfrm>
                <a:off x="6586183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79" name="Freeform 7"/>
              <p:cNvSpPr>
                <a:spLocks/>
              </p:cNvSpPr>
              <p:nvPr/>
            </p:nvSpPr>
            <p:spPr bwMode="auto">
              <a:xfrm>
                <a:off x="6887588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80" name="Freeform 8"/>
              <p:cNvSpPr>
                <a:spLocks/>
              </p:cNvSpPr>
              <p:nvPr/>
            </p:nvSpPr>
            <p:spPr bwMode="auto">
              <a:xfrm>
                <a:off x="718569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81" name="Freeform 13"/>
              <p:cNvSpPr>
                <a:spLocks/>
              </p:cNvSpPr>
              <p:nvPr/>
            </p:nvSpPr>
            <p:spPr bwMode="auto">
              <a:xfrm>
                <a:off x="74805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82" name="Freeform 23"/>
              <p:cNvSpPr>
                <a:spLocks/>
              </p:cNvSpPr>
              <p:nvPr/>
            </p:nvSpPr>
            <p:spPr bwMode="auto">
              <a:xfrm>
                <a:off x="826040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83" name="Freeform 24"/>
              <p:cNvSpPr>
                <a:spLocks/>
              </p:cNvSpPr>
              <p:nvPr/>
            </p:nvSpPr>
            <p:spPr bwMode="auto">
              <a:xfrm>
                <a:off x="856180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84" name="Freeform 29"/>
              <p:cNvSpPr>
                <a:spLocks/>
              </p:cNvSpPr>
              <p:nvPr/>
            </p:nvSpPr>
            <p:spPr bwMode="auto">
              <a:xfrm>
                <a:off x="886321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85" name="Freeform 17"/>
              <p:cNvSpPr>
                <a:spLocks/>
              </p:cNvSpPr>
              <p:nvPr/>
            </p:nvSpPr>
            <p:spPr bwMode="auto">
              <a:xfrm>
                <a:off x="9164616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86" name="Group 740"/>
              <p:cNvGrpSpPr/>
              <p:nvPr/>
            </p:nvGrpSpPr>
            <p:grpSpPr>
              <a:xfrm>
                <a:off x="7781924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7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7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387" name="Group 746"/>
              <p:cNvGrpSpPr/>
              <p:nvPr/>
            </p:nvGrpSpPr>
            <p:grpSpPr>
              <a:xfrm>
                <a:off x="10201505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7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7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88" name="Freeform 19"/>
              <p:cNvSpPr>
                <a:spLocks/>
              </p:cNvSpPr>
              <p:nvPr/>
            </p:nvSpPr>
            <p:spPr bwMode="auto">
              <a:xfrm>
                <a:off x="106799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89" name="Freeform 7"/>
              <p:cNvSpPr>
                <a:spLocks/>
              </p:cNvSpPr>
              <p:nvPr/>
            </p:nvSpPr>
            <p:spPr bwMode="auto">
              <a:xfrm>
                <a:off x="10981387" y="50994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90" name="Freeform 8"/>
              <p:cNvSpPr>
                <a:spLocks/>
              </p:cNvSpPr>
              <p:nvPr/>
            </p:nvSpPr>
            <p:spPr bwMode="auto">
              <a:xfrm>
                <a:off x="11279495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91" name="Freeform 23"/>
              <p:cNvSpPr>
                <a:spLocks/>
              </p:cNvSpPr>
              <p:nvPr/>
            </p:nvSpPr>
            <p:spPr bwMode="auto">
              <a:xfrm>
                <a:off x="12052795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92" name="Group 740"/>
              <p:cNvGrpSpPr/>
              <p:nvPr/>
            </p:nvGrpSpPr>
            <p:grpSpPr>
              <a:xfrm>
                <a:off x="11574318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6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6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393" name="Group 781"/>
              <p:cNvGrpSpPr/>
              <p:nvPr/>
            </p:nvGrpSpPr>
            <p:grpSpPr>
              <a:xfrm>
                <a:off x="6103830" y="44706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5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5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6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6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6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6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6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6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6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6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394" name="Group 781"/>
              <p:cNvGrpSpPr/>
              <p:nvPr/>
            </p:nvGrpSpPr>
            <p:grpSpPr>
              <a:xfrm>
                <a:off x="9459426" y="50781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95" name="Freeform 24"/>
              <p:cNvSpPr>
                <a:spLocks/>
              </p:cNvSpPr>
              <p:nvPr/>
            </p:nvSpPr>
            <p:spPr bwMode="auto">
              <a:xfrm>
                <a:off x="6841547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96" name="Freeform 29"/>
              <p:cNvSpPr>
                <a:spLocks/>
              </p:cNvSpPr>
              <p:nvPr/>
            </p:nvSpPr>
            <p:spPr bwMode="auto">
              <a:xfrm>
                <a:off x="71386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397" name="Freeform 17"/>
              <p:cNvSpPr>
                <a:spLocks/>
              </p:cNvSpPr>
              <p:nvPr/>
            </p:nvSpPr>
            <p:spPr bwMode="auto">
              <a:xfrm>
                <a:off x="7435659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398" name="Group 746"/>
              <p:cNvGrpSpPr/>
              <p:nvPr/>
            </p:nvGrpSpPr>
            <p:grpSpPr>
              <a:xfrm>
                <a:off x="846385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399" name="Freeform 19"/>
              <p:cNvSpPr>
                <a:spLocks/>
              </p:cNvSpPr>
              <p:nvPr/>
            </p:nvSpPr>
            <p:spPr bwMode="auto">
              <a:xfrm>
                <a:off x="893797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00" name="Freeform 7"/>
              <p:cNvSpPr>
                <a:spLocks/>
              </p:cNvSpPr>
              <p:nvPr/>
            </p:nvSpPr>
            <p:spPr bwMode="auto">
              <a:xfrm>
                <a:off x="9235034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01" name="Freeform 8"/>
              <p:cNvSpPr>
                <a:spLocks/>
              </p:cNvSpPr>
              <p:nvPr/>
            </p:nvSpPr>
            <p:spPr bwMode="auto">
              <a:xfrm>
                <a:off x="9528793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02" name="Group 781"/>
              <p:cNvGrpSpPr/>
              <p:nvPr/>
            </p:nvGrpSpPr>
            <p:grpSpPr>
              <a:xfrm>
                <a:off x="7726120" y="44706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3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3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3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3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4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4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4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4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4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4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03" name="Freeform 8"/>
              <p:cNvSpPr>
                <a:spLocks/>
              </p:cNvSpPr>
              <p:nvPr/>
            </p:nvSpPr>
            <p:spPr bwMode="auto">
              <a:xfrm>
                <a:off x="9819254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04" name="Freeform 23"/>
              <p:cNvSpPr>
                <a:spLocks/>
              </p:cNvSpPr>
              <p:nvPr/>
            </p:nvSpPr>
            <p:spPr bwMode="auto">
              <a:xfrm>
                <a:off x="1058385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05" name="Freeform 24"/>
              <p:cNvSpPr>
                <a:spLocks/>
              </p:cNvSpPr>
              <p:nvPr/>
            </p:nvSpPr>
            <p:spPr bwMode="auto">
              <a:xfrm>
                <a:off x="10880912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06" name="Freeform 17"/>
              <p:cNvSpPr>
                <a:spLocks/>
              </p:cNvSpPr>
              <p:nvPr/>
            </p:nvSpPr>
            <p:spPr bwMode="auto">
              <a:xfrm>
                <a:off x="11177968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07" name="Group 740"/>
              <p:cNvGrpSpPr/>
              <p:nvPr/>
            </p:nvGrpSpPr>
            <p:grpSpPr>
              <a:xfrm>
                <a:off x="10109728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3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08" name="Freeform 18"/>
              <p:cNvSpPr>
                <a:spLocks noEditPoints="1"/>
              </p:cNvSpPr>
              <p:nvPr/>
            </p:nvSpPr>
            <p:spPr bwMode="auto">
              <a:xfrm>
                <a:off x="11468429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09" name="Freeform 20"/>
              <p:cNvSpPr>
                <a:spLocks noEditPoints="1"/>
              </p:cNvSpPr>
              <p:nvPr/>
            </p:nvSpPr>
            <p:spPr bwMode="auto">
              <a:xfrm>
                <a:off x="11913844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10" name="Freeform 23"/>
              <p:cNvSpPr>
                <a:spLocks/>
              </p:cNvSpPr>
              <p:nvPr/>
            </p:nvSpPr>
            <p:spPr bwMode="auto">
              <a:xfrm>
                <a:off x="151651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11" name="Freeform 24"/>
              <p:cNvSpPr>
                <a:spLocks/>
              </p:cNvSpPr>
              <p:nvPr/>
            </p:nvSpPr>
            <p:spPr bwMode="auto">
              <a:xfrm>
                <a:off x="453056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12" name="Freeform 17"/>
              <p:cNvSpPr>
                <a:spLocks/>
              </p:cNvSpPr>
              <p:nvPr/>
            </p:nvSpPr>
            <p:spPr bwMode="auto">
              <a:xfrm>
                <a:off x="754461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13" name="Freeform 18"/>
              <p:cNvSpPr>
                <a:spLocks noEditPoints="1"/>
              </p:cNvSpPr>
              <p:nvPr/>
            </p:nvSpPr>
            <p:spPr bwMode="auto">
              <a:xfrm>
                <a:off x="1049271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14" name="Freeform 20"/>
              <p:cNvSpPr>
                <a:spLocks noEditPoints="1"/>
              </p:cNvSpPr>
              <p:nvPr/>
            </p:nvSpPr>
            <p:spPr bwMode="auto">
              <a:xfrm>
                <a:off x="1499030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15" name="Freeform 16"/>
              <p:cNvSpPr>
                <a:spLocks noEditPoints="1"/>
              </p:cNvSpPr>
              <p:nvPr/>
            </p:nvSpPr>
            <p:spPr bwMode="auto">
              <a:xfrm>
                <a:off x="284640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16" name="Freeform 16"/>
              <p:cNvSpPr>
                <a:spLocks noEditPoints="1"/>
              </p:cNvSpPr>
              <p:nvPr/>
            </p:nvSpPr>
            <p:spPr bwMode="auto">
              <a:xfrm>
                <a:off x="3594276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17" name="Freeform 5"/>
              <p:cNvSpPr>
                <a:spLocks/>
              </p:cNvSpPr>
              <p:nvPr/>
            </p:nvSpPr>
            <p:spPr bwMode="auto">
              <a:xfrm>
                <a:off x="3296168" y="50994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18" name="Freeform 20"/>
              <p:cNvSpPr>
                <a:spLocks noEditPoints="1"/>
              </p:cNvSpPr>
              <p:nvPr/>
            </p:nvSpPr>
            <p:spPr bwMode="auto">
              <a:xfrm>
                <a:off x="4044035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19" name="Group 746"/>
              <p:cNvGrpSpPr/>
              <p:nvPr/>
            </p:nvGrpSpPr>
            <p:grpSpPr>
              <a:xfrm>
                <a:off x="4493807" y="50936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3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3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20" name="Freeform 18"/>
              <p:cNvSpPr>
                <a:spLocks noEditPoints="1"/>
              </p:cNvSpPr>
              <p:nvPr/>
            </p:nvSpPr>
            <p:spPr bwMode="auto">
              <a:xfrm>
                <a:off x="5451129" y="50829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21" name="Freeform 19"/>
              <p:cNvSpPr>
                <a:spLocks/>
              </p:cNvSpPr>
              <p:nvPr/>
            </p:nvSpPr>
            <p:spPr bwMode="auto">
              <a:xfrm>
                <a:off x="5900882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22" name="Freeform 21"/>
              <p:cNvSpPr>
                <a:spLocks noEditPoints="1"/>
              </p:cNvSpPr>
              <p:nvPr/>
            </p:nvSpPr>
            <p:spPr bwMode="auto">
              <a:xfrm>
                <a:off x="4972284" y="51062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23" name="Freeform 23"/>
              <p:cNvSpPr>
                <a:spLocks/>
              </p:cNvSpPr>
              <p:nvPr/>
            </p:nvSpPr>
            <p:spPr bwMode="auto">
              <a:xfrm>
                <a:off x="1948789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24" name="Freeform 24"/>
              <p:cNvSpPr>
                <a:spLocks/>
              </p:cNvSpPr>
              <p:nvPr/>
            </p:nvSpPr>
            <p:spPr bwMode="auto">
              <a:xfrm>
                <a:off x="2250194" y="50994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25" name="Freeform 17"/>
              <p:cNvSpPr>
                <a:spLocks/>
              </p:cNvSpPr>
              <p:nvPr/>
            </p:nvSpPr>
            <p:spPr bwMode="auto">
              <a:xfrm>
                <a:off x="2551599" y="50994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26" name="Freeform 19"/>
              <p:cNvSpPr>
                <a:spLocks/>
              </p:cNvSpPr>
              <p:nvPr/>
            </p:nvSpPr>
            <p:spPr bwMode="auto">
              <a:xfrm>
                <a:off x="3857245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27" name="Freeform 7"/>
              <p:cNvSpPr>
                <a:spLocks/>
              </p:cNvSpPr>
              <p:nvPr/>
            </p:nvSpPr>
            <p:spPr bwMode="auto">
              <a:xfrm>
                <a:off x="4154301" y="44918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28" name="Freeform 8"/>
              <p:cNvSpPr>
                <a:spLocks/>
              </p:cNvSpPr>
              <p:nvPr/>
            </p:nvSpPr>
            <p:spPr bwMode="auto">
              <a:xfrm>
                <a:off x="4448060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29" name="Freeform 13"/>
              <p:cNvSpPr>
                <a:spLocks/>
              </p:cNvSpPr>
              <p:nvPr/>
            </p:nvSpPr>
            <p:spPr bwMode="auto">
              <a:xfrm>
                <a:off x="4738521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30" name="Freeform 23"/>
              <p:cNvSpPr>
                <a:spLocks/>
              </p:cNvSpPr>
              <p:nvPr/>
            </p:nvSpPr>
            <p:spPr bwMode="auto">
              <a:xfrm>
                <a:off x="5509718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31" name="Freeform 24"/>
              <p:cNvSpPr>
                <a:spLocks/>
              </p:cNvSpPr>
              <p:nvPr/>
            </p:nvSpPr>
            <p:spPr bwMode="auto">
              <a:xfrm>
                <a:off x="5806774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32" name="Group 740"/>
              <p:cNvGrpSpPr/>
              <p:nvPr/>
            </p:nvGrpSpPr>
            <p:grpSpPr>
              <a:xfrm>
                <a:off x="5035590" y="44860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3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3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33" name="Freeform 18"/>
              <p:cNvSpPr>
                <a:spLocks noEditPoints="1"/>
              </p:cNvSpPr>
              <p:nvPr/>
            </p:nvSpPr>
            <p:spPr bwMode="auto">
              <a:xfrm>
                <a:off x="134268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34" name="Freeform 20"/>
              <p:cNvSpPr>
                <a:spLocks noEditPoints="1"/>
              </p:cNvSpPr>
              <p:nvPr/>
            </p:nvSpPr>
            <p:spPr bwMode="auto">
              <a:xfrm>
                <a:off x="1788093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35" name="Freeform 16"/>
              <p:cNvSpPr>
                <a:spLocks noEditPoints="1"/>
              </p:cNvSpPr>
              <p:nvPr/>
            </p:nvSpPr>
            <p:spPr bwMode="auto">
              <a:xfrm>
                <a:off x="3118076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36" name="Freeform 5"/>
              <p:cNvSpPr>
                <a:spLocks/>
              </p:cNvSpPr>
              <p:nvPr/>
            </p:nvSpPr>
            <p:spPr bwMode="auto">
              <a:xfrm>
                <a:off x="3563486" y="44918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37" name="Freeform 23"/>
              <p:cNvSpPr>
                <a:spLocks/>
              </p:cNvSpPr>
              <p:nvPr/>
            </p:nvSpPr>
            <p:spPr bwMode="auto">
              <a:xfrm>
                <a:off x="2233503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38" name="Freeform 24"/>
              <p:cNvSpPr>
                <a:spLocks/>
              </p:cNvSpPr>
              <p:nvPr/>
            </p:nvSpPr>
            <p:spPr bwMode="auto">
              <a:xfrm>
                <a:off x="2530559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39" name="Freeform 17"/>
              <p:cNvSpPr>
                <a:spLocks/>
              </p:cNvSpPr>
              <p:nvPr/>
            </p:nvSpPr>
            <p:spPr bwMode="auto">
              <a:xfrm>
                <a:off x="2827615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40" name="Freeform 20"/>
              <p:cNvSpPr>
                <a:spLocks noEditPoints="1"/>
              </p:cNvSpPr>
              <p:nvPr/>
            </p:nvSpPr>
            <p:spPr bwMode="auto">
              <a:xfrm>
                <a:off x="88900" y="44754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41" name="Freeform 23"/>
              <p:cNvSpPr>
                <a:spLocks/>
              </p:cNvSpPr>
              <p:nvPr/>
            </p:nvSpPr>
            <p:spPr bwMode="auto">
              <a:xfrm>
                <a:off x="458110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42" name="Freeform 24"/>
              <p:cNvSpPr>
                <a:spLocks/>
              </p:cNvSpPr>
              <p:nvPr/>
            </p:nvSpPr>
            <p:spPr bwMode="auto">
              <a:xfrm>
                <a:off x="755166" y="4491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43" name="Freeform 17"/>
              <p:cNvSpPr>
                <a:spLocks/>
              </p:cNvSpPr>
              <p:nvPr/>
            </p:nvSpPr>
            <p:spPr bwMode="auto">
              <a:xfrm>
                <a:off x="1052222" y="44918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44" name="Freeform 20"/>
              <p:cNvSpPr>
                <a:spLocks noEditPoints="1"/>
              </p:cNvSpPr>
              <p:nvPr/>
            </p:nvSpPr>
            <p:spPr bwMode="auto">
              <a:xfrm>
                <a:off x="88900" y="63734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45" name="Freeform 20"/>
              <p:cNvSpPr>
                <a:spLocks noEditPoints="1"/>
              </p:cNvSpPr>
              <p:nvPr/>
            </p:nvSpPr>
            <p:spPr bwMode="auto">
              <a:xfrm>
                <a:off x="101600" y="57708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46" name="Freeform 18"/>
              <p:cNvSpPr>
                <a:spLocks noEditPoints="1"/>
              </p:cNvSpPr>
              <p:nvPr/>
            </p:nvSpPr>
            <p:spPr bwMode="auto">
              <a:xfrm>
                <a:off x="5254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47" name="Freeform 19"/>
              <p:cNvSpPr>
                <a:spLocks/>
              </p:cNvSpPr>
              <p:nvPr/>
            </p:nvSpPr>
            <p:spPr bwMode="auto">
              <a:xfrm>
                <a:off x="97474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48" name="Freeform 7"/>
              <p:cNvSpPr>
                <a:spLocks/>
              </p:cNvSpPr>
              <p:nvPr/>
            </p:nvSpPr>
            <p:spPr bwMode="auto">
              <a:xfrm>
                <a:off x="127565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49" name="Freeform 8"/>
              <p:cNvSpPr>
                <a:spLocks/>
              </p:cNvSpPr>
              <p:nvPr/>
            </p:nvSpPr>
            <p:spPr bwMode="auto">
              <a:xfrm>
                <a:off x="157327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50" name="Freeform 13"/>
              <p:cNvSpPr>
                <a:spLocks/>
              </p:cNvSpPr>
              <p:nvPr/>
            </p:nvSpPr>
            <p:spPr bwMode="auto">
              <a:xfrm>
                <a:off x="186759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51" name="Freeform 23"/>
              <p:cNvSpPr>
                <a:spLocks/>
              </p:cNvSpPr>
              <p:nvPr/>
            </p:nvSpPr>
            <p:spPr bwMode="auto">
              <a:xfrm>
                <a:off x="264651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52" name="Freeform 24"/>
              <p:cNvSpPr>
                <a:spLocks/>
              </p:cNvSpPr>
              <p:nvPr/>
            </p:nvSpPr>
            <p:spPr bwMode="auto">
              <a:xfrm>
                <a:off x="2947429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53" name="Freeform 29"/>
              <p:cNvSpPr>
                <a:spLocks/>
              </p:cNvSpPr>
              <p:nvPr/>
            </p:nvSpPr>
            <p:spPr bwMode="auto">
              <a:xfrm>
                <a:off x="3248345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54" name="Freeform 17"/>
              <p:cNvSpPr>
                <a:spLocks/>
              </p:cNvSpPr>
              <p:nvPr/>
            </p:nvSpPr>
            <p:spPr bwMode="auto">
              <a:xfrm>
                <a:off x="3549261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55" name="Group 740"/>
              <p:cNvGrpSpPr/>
              <p:nvPr/>
            </p:nvGrpSpPr>
            <p:grpSpPr>
              <a:xfrm>
                <a:off x="216852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2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456" name="Group 746"/>
              <p:cNvGrpSpPr/>
              <p:nvPr/>
            </p:nvGrpSpPr>
            <p:grpSpPr>
              <a:xfrm>
                <a:off x="4585172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2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57" name="Freeform 19"/>
              <p:cNvSpPr>
                <a:spLocks/>
              </p:cNvSpPr>
              <p:nvPr/>
            </p:nvSpPr>
            <p:spPr bwMode="auto">
              <a:xfrm>
                <a:off x="506316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58" name="Freeform 7"/>
              <p:cNvSpPr>
                <a:spLocks/>
              </p:cNvSpPr>
              <p:nvPr/>
            </p:nvSpPr>
            <p:spPr bwMode="auto">
              <a:xfrm>
                <a:off x="5364076" y="38118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59" name="Freeform 8"/>
              <p:cNvSpPr>
                <a:spLocks/>
              </p:cNvSpPr>
              <p:nvPr/>
            </p:nvSpPr>
            <p:spPr bwMode="auto">
              <a:xfrm>
                <a:off x="5661695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60" name="Freeform 23"/>
              <p:cNvSpPr>
                <a:spLocks/>
              </p:cNvSpPr>
              <p:nvPr/>
            </p:nvSpPr>
            <p:spPr bwMode="auto">
              <a:xfrm>
                <a:off x="6434017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61" name="Freeform 24"/>
              <p:cNvSpPr>
                <a:spLocks/>
              </p:cNvSpPr>
              <p:nvPr/>
            </p:nvSpPr>
            <p:spPr bwMode="auto">
              <a:xfrm>
                <a:off x="6734933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62" name="Freeform 17"/>
              <p:cNvSpPr>
                <a:spLocks/>
              </p:cNvSpPr>
              <p:nvPr/>
            </p:nvSpPr>
            <p:spPr bwMode="auto">
              <a:xfrm>
                <a:off x="7035849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63" name="Freeform 18"/>
              <p:cNvSpPr>
                <a:spLocks noEditPoints="1"/>
              </p:cNvSpPr>
              <p:nvPr/>
            </p:nvSpPr>
            <p:spPr bwMode="auto">
              <a:xfrm>
                <a:off x="733017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64" name="Freeform 20"/>
              <p:cNvSpPr>
                <a:spLocks noEditPoints="1"/>
              </p:cNvSpPr>
              <p:nvPr/>
            </p:nvSpPr>
            <p:spPr bwMode="auto">
              <a:xfrm>
                <a:off x="7779440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65" name="Group 740"/>
              <p:cNvGrpSpPr/>
              <p:nvPr/>
            </p:nvGrpSpPr>
            <p:grpSpPr>
              <a:xfrm>
                <a:off x="5956029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2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2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66" name="Freeform 16"/>
              <p:cNvSpPr>
                <a:spLocks noEditPoints="1"/>
              </p:cNvSpPr>
              <p:nvPr/>
            </p:nvSpPr>
            <p:spPr bwMode="auto">
              <a:xfrm>
                <a:off x="9124863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67" name="Freeform 16"/>
              <p:cNvSpPr>
                <a:spLocks noEditPoints="1"/>
              </p:cNvSpPr>
              <p:nvPr/>
            </p:nvSpPr>
            <p:spPr bwMode="auto">
              <a:xfrm>
                <a:off x="987175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68" name="Freeform 5"/>
              <p:cNvSpPr>
                <a:spLocks/>
              </p:cNvSpPr>
              <p:nvPr/>
            </p:nvSpPr>
            <p:spPr bwMode="auto">
              <a:xfrm>
                <a:off x="9574133" y="38118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69" name="Freeform 20"/>
              <p:cNvSpPr>
                <a:spLocks noEditPoints="1"/>
              </p:cNvSpPr>
              <p:nvPr/>
            </p:nvSpPr>
            <p:spPr bwMode="auto">
              <a:xfrm>
                <a:off x="10321022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70" name="Group 746"/>
              <p:cNvGrpSpPr/>
              <p:nvPr/>
            </p:nvGrpSpPr>
            <p:grpSpPr>
              <a:xfrm>
                <a:off x="10770305" y="38060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82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2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71" name="Freeform 18"/>
              <p:cNvSpPr>
                <a:spLocks noEditPoints="1"/>
              </p:cNvSpPr>
              <p:nvPr/>
            </p:nvSpPr>
            <p:spPr bwMode="auto">
              <a:xfrm>
                <a:off x="11726649" y="37953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72" name="Freeform 19"/>
              <p:cNvSpPr>
                <a:spLocks/>
              </p:cNvSpPr>
              <p:nvPr/>
            </p:nvSpPr>
            <p:spPr bwMode="auto">
              <a:xfrm>
                <a:off x="121505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73" name="Group 781"/>
              <p:cNvGrpSpPr/>
              <p:nvPr/>
            </p:nvGrpSpPr>
            <p:grpSpPr>
              <a:xfrm>
                <a:off x="520986" y="3124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81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1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1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1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1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1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1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1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2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2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74" name="Freeform 21"/>
              <p:cNvSpPr>
                <a:spLocks noEditPoints="1"/>
              </p:cNvSpPr>
              <p:nvPr/>
            </p:nvSpPr>
            <p:spPr bwMode="auto">
              <a:xfrm>
                <a:off x="11248293" y="38186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75" name="Group 781"/>
              <p:cNvGrpSpPr/>
              <p:nvPr/>
            </p:nvGrpSpPr>
            <p:grpSpPr>
              <a:xfrm>
                <a:off x="3843582" y="37906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802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03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04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05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06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07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08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09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10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11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76" name="Freeform 23"/>
              <p:cNvSpPr>
                <a:spLocks/>
              </p:cNvSpPr>
              <p:nvPr/>
            </p:nvSpPr>
            <p:spPr bwMode="auto">
              <a:xfrm>
                <a:off x="8228710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77" name="Freeform 24"/>
              <p:cNvSpPr>
                <a:spLocks/>
              </p:cNvSpPr>
              <p:nvPr/>
            </p:nvSpPr>
            <p:spPr bwMode="auto">
              <a:xfrm>
                <a:off x="8529626" y="38118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78" name="Freeform 17"/>
              <p:cNvSpPr>
                <a:spLocks/>
              </p:cNvSpPr>
              <p:nvPr/>
            </p:nvSpPr>
            <p:spPr bwMode="auto">
              <a:xfrm>
                <a:off x="8830542" y="38118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79" name="Freeform 19"/>
              <p:cNvSpPr>
                <a:spLocks/>
              </p:cNvSpPr>
              <p:nvPr/>
            </p:nvSpPr>
            <p:spPr bwMode="auto">
              <a:xfrm>
                <a:off x="1015931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80" name="Freeform 7"/>
              <p:cNvSpPr>
                <a:spLocks/>
              </p:cNvSpPr>
              <p:nvPr/>
            </p:nvSpPr>
            <p:spPr bwMode="auto">
              <a:xfrm>
                <a:off x="10455748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81" name="Freeform 8"/>
              <p:cNvSpPr>
                <a:spLocks/>
              </p:cNvSpPr>
              <p:nvPr/>
            </p:nvSpPr>
            <p:spPr bwMode="auto">
              <a:xfrm>
                <a:off x="1074888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82" name="Freeform 13"/>
              <p:cNvSpPr>
                <a:spLocks/>
              </p:cNvSpPr>
              <p:nvPr/>
            </p:nvSpPr>
            <p:spPr bwMode="auto">
              <a:xfrm>
                <a:off x="1103872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83" name="Freeform 23"/>
              <p:cNvSpPr>
                <a:spLocks/>
              </p:cNvSpPr>
              <p:nvPr/>
            </p:nvSpPr>
            <p:spPr bwMode="auto">
              <a:xfrm>
                <a:off x="1180866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84" name="Freeform 24"/>
              <p:cNvSpPr>
                <a:spLocks/>
              </p:cNvSpPr>
              <p:nvPr/>
            </p:nvSpPr>
            <p:spPr bwMode="auto">
              <a:xfrm>
                <a:off x="1210510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85" name="Group 740"/>
              <p:cNvGrpSpPr/>
              <p:nvPr/>
            </p:nvGrpSpPr>
            <p:grpSpPr>
              <a:xfrm>
                <a:off x="11335165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8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8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86" name="Freeform 18"/>
              <p:cNvSpPr>
                <a:spLocks noEditPoints="1"/>
              </p:cNvSpPr>
              <p:nvPr/>
            </p:nvSpPr>
            <p:spPr bwMode="auto">
              <a:xfrm>
                <a:off x="7649122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87" name="Freeform 20"/>
              <p:cNvSpPr>
                <a:spLocks noEditPoints="1"/>
              </p:cNvSpPr>
              <p:nvPr/>
            </p:nvSpPr>
            <p:spPr bwMode="auto">
              <a:xfrm>
                <a:off x="8093908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88" name="Freeform 16"/>
              <p:cNvSpPr>
                <a:spLocks noEditPoints="1"/>
              </p:cNvSpPr>
              <p:nvPr/>
            </p:nvSpPr>
            <p:spPr bwMode="auto">
              <a:xfrm>
                <a:off x="9421395" y="31927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89" name="Freeform 5"/>
              <p:cNvSpPr>
                <a:spLocks/>
              </p:cNvSpPr>
              <p:nvPr/>
            </p:nvSpPr>
            <p:spPr bwMode="auto">
              <a:xfrm>
                <a:off x="9866181" y="3145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90" name="Freeform 23"/>
              <p:cNvSpPr>
                <a:spLocks/>
              </p:cNvSpPr>
              <p:nvPr/>
            </p:nvSpPr>
            <p:spPr bwMode="auto">
              <a:xfrm>
                <a:off x="8538694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91" name="Freeform 24"/>
              <p:cNvSpPr>
                <a:spLocks/>
              </p:cNvSpPr>
              <p:nvPr/>
            </p:nvSpPr>
            <p:spPr bwMode="auto">
              <a:xfrm>
                <a:off x="8835126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92" name="Freeform 17"/>
              <p:cNvSpPr>
                <a:spLocks/>
              </p:cNvSpPr>
              <p:nvPr/>
            </p:nvSpPr>
            <p:spPr bwMode="auto">
              <a:xfrm>
                <a:off x="9131558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93" name="Freeform 24"/>
              <p:cNvSpPr>
                <a:spLocks/>
              </p:cNvSpPr>
              <p:nvPr/>
            </p:nvSpPr>
            <p:spPr bwMode="auto">
              <a:xfrm>
                <a:off x="1258079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94" name="Freeform 29"/>
              <p:cNvSpPr>
                <a:spLocks/>
              </p:cNvSpPr>
              <p:nvPr/>
            </p:nvSpPr>
            <p:spPr bwMode="auto">
              <a:xfrm>
                <a:off x="155451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95" name="Freeform 17"/>
              <p:cNvSpPr>
                <a:spLocks/>
              </p:cNvSpPr>
              <p:nvPr/>
            </p:nvSpPr>
            <p:spPr bwMode="auto">
              <a:xfrm>
                <a:off x="18509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496" name="Group 746"/>
              <p:cNvGrpSpPr/>
              <p:nvPr/>
            </p:nvGrpSpPr>
            <p:grpSpPr>
              <a:xfrm>
                <a:off x="2877886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497" name="Freeform 19"/>
              <p:cNvSpPr>
                <a:spLocks/>
              </p:cNvSpPr>
              <p:nvPr/>
            </p:nvSpPr>
            <p:spPr bwMode="auto">
              <a:xfrm>
                <a:off x="335139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98" name="Freeform 7"/>
              <p:cNvSpPr>
                <a:spLocks/>
              </p:cNvSpPr>
              <p:nvPr/>
            </p:nvSpPr>
            <p:spPr bwMode="auto">
              <a:xfrm>
                <a:off x="3647822" y="3145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499" name="Freeform 8"/>
              <p:cNvSpPr>
                <a:spLocks/>
              </p:cNvSpPr>
              <p:nvPr/>
            </p:nvSpPr>
            <p:spPr bwMode="auto">
              <a:xfrm>
                <a:off x="3940957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00" name="Group 781"/>
              <p:cNvGrpSpPr/>
              <p:nvPr/>
            </p:nvGrpSpPr>
            <p:grpSpPr>
              <a:xfrm>
                <a:off x="2140780" y="3124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8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8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9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9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9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9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9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9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9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9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01" name="Freeform 8"/>
              <p:cNvSpPr>
                <a:spLocks/>
              </p:cNvSpPr>
              <p:nvPr/>
            </p:nvSpPr>
            <p:spPr bwMode="auto">
              <a:xfrm>
                <a:off x="4230794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02" name="Freeform 23"/>
              <p:cNvSpPr>
                <a:spLocks/>
              </p:cNvSpPr>
              <p:nvPr/>
            </p:nvSpPr>
            <p:spPr bwMode="auto">
              <a:xfrm>
                <a:off x="4994148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03" name="Freeform 24"/>
              <p:cNvSpPr>
                <a:spLocks/>
              </p:cNvSpPr>
              <p:nvPr/>
            </p:nvSpPr>
            <p:spPr bwMode="auto">
              <a:xfrm>
                <a:off x="5290580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04" name="Freeform 17"/>
              <p:cNvSpPr>
                <a:spLocks/>
              </p:cNvSpPr>
              <p:nvPr/>
            </p:nvSpPr>
            <p:spPr bwMode="auto">
              <a:xfrm>
                <a:off x="5587012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05" name="Group 740"/>
              <p:cNvGrpSpPr/>
              <p:nvPr/>
            </p:nvGrpSpPr>
            <p:grpSpPr>
              <a:xfrm>
                <a:off x="4520644" y="3139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8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06" name="Freeform 18"/>
              <p:cNvSpPr>
                <a:spLocks noEditPoints="1"/>
              </p:cNvSpPr>
              <p:nvPr/>
            </p:nvSpPr>
            <p:spPr bwMode="auto">
              <a:xfrm>
                <a:off x="5876849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07" name="Freeform 20"/>
              <p:cNvSpPr>
                <a:spLocks noEditPoints="1"/>
              </p:cNvSpPr>
              <p:nvPr/>
            </p:nvSpPr>
            <p:spPr bwMode="auto">
              <a:xfrm>
                <a:off x="6321635" y="3129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08" name="Freeform 23"/>
              <p:cNvSpPr>
                <a:spLocks/>
              </p:cNvSpPr>
              <p:nvPr/>
            </p:nvSpPr>
            <p:spPr bwMode="auto">
              <a:xfrm>
                <a:off x="6766421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09" name="Freeform 24"/>
              <p:cNvSpPr>
                <a:spLocks/>
              </p:cNvSpPr>
              <p:nvPr/>
            </p:nvSpPr>
            <p:spPr bwMode="auto">
              <a:xfrm>
                <a:off x="7062853" y="3145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10" name="Freeform 17"/>
              <p:cNvSpPr>
                <a:spLocks/>
              </p:cNvSpPr>
              <p:nvPr/>
            </p:nvSpPr>
            <p:spPr bwMode="auto">
              <a:xfrm>
                <a:off x="7359285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11" name="Freeform 18"/>
              <p:cNvSpPr>
                <a:spLocks noEditPoints="1"/>
              </p:cNvSpPr>
              <p:nvPr/>
            </p:nvSpPr>
            <p:spPr bwMode="auto">
              <a:xfrm>
                <a:off x="6161824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12" name="Freeform 19"/>
              <p:cNvSpPr>
                <a:spLocks/>
              </p:cNvSpPr>
              <p:nvPr/>
            </p:nvSpPr>
            <p:spPr bwMode="auto">
              <a:xfrm>
                <a:off x="6611583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13" name="Freeform 7"/>
              <p:cNvSpPr>
                <a:spLocks/>
              </p:cNvSpPr>
              <p:nvPr/>
            </p:nvSpPr>
            <p:spPr bwMode="auto">
              <a:xfrm>
                <a:off x="6912988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14" name="Freeform 8"/>
              <p:cNvSpPr>
                <a:spLocks/>
              </p:cNvSpPr>
              <p:nvPr/>
            </p:nvSpPr>
            <p:spPr bwMode="auto">
              <a:xfrm>
                <a:off x="721109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15" name="Freeform 13"/>
              <p:cNvSpPr>
                <a:spLocks/>
              </p:cNvSpPr>
              <p:nvPr/>
            </p:nvSpPr>
            <p:spPr bwMode="auto">
              <a:xfrm>
                <a:off x="75059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16" name="Freeform 23"/>
              <p:cNvSpPr>
                <a:spLocks/>
              </p:cNvSpPr>
              <p:nvPr/>
            </p:nvSpPr>
            <p:spPr bwMode="auto">
              <a:xfrm>
                <a:off x="828580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17" name="Freeform 24"/>
              <p:cNvSpPr>
                <a:spLocks/>
              </p:cNvSpPr>
              <p:nvPr/>
            </p:nvSpPr>
            <p:spPr bwMode="auto">
              <a:xfrm>
                <a:off x="858720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18" name="Freeform 29"/>
              <p:cNvSpPr>
                <a:spLocks/>
              </p:cNvSpPr>
              <p:nvPr/>
            </p:nvSpPr>
            <p:spPr bwMode="auto">
              <a:xfrm>
                <a:off x="888861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19" name="Freeform 17"/>
              <p:cNvSpPr>
                <a:spLocks/>
              </p:cNvSpPr>
              <p:nvPr/>
            </p:nvSpPr>
            <p:spPr bwMode="auto">
              <a:xfrm>
                <a:off x="9190016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20" name="Group 740"/>
              <p:cNvGrpSpPr/>
              <p:nvPr/>
            </p:nvGrpSpPr>
            <p:grpSpPr>
              <a:xfrm>
                <a:off x="7807324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8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521" name="Group 746"/>
              <p:cNvGrpSpPr/>
              <p:nvPr/>
            </p:nvGrpSpPr>
            <p:grpSpPr>
              <a:xfrm>
                <a:off x="10226905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8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8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22" name="Freeform 19"/>
              <p:cNvSpPr>
                <a:spLocks/>
              </p:cNvSpPr>
              <p:nvPr/>
            </p:nvSpPr>
            <p:spPr bwMode="auto">
              <a:xfrm>
                <a:off x="107053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23" name="Freeform 7"/>
              <p:cNvSpPr>
                <a:spLocks/>
              </p:cNvSpPr>
              <p:nvPr/>
            </p:nvSpPr>
            <p:spPr bwMode="auto">
              <a:xfrm>
                <a:off x="11006787" y="25213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24" name="Freeform 8"/>
              <p:cNvSpPr>
                <a:spLocks/>
              </p:cNvSpPr>
              <p:nvPr/>
            </p:nvSpPr>
            <p:spPr bwMode="auto">
              <a:xfrm>
                <a:off x="11304895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25" name="Freeform 23"/>
              <p:cNvSpPr>
                <a:spLocks/>
              </p:cNvSpPr>
              <p:nvPr/>
            </p:nvSpPr>
            <p:spPr bwMode="auto">
              <a:xfrm>
                <a:off x="12078195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26" name="Group 740"/>
              <p:cNvGrpSpPr/>
              <p:nvPr/>
            </p:nvGrpSpPr>
            <p:grpSpPr>
              <a:xfrm>
                <a:off x="11599718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8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8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527" name="Group 781"/>
              <p:cNvGrpSpPr/>
              <p:nvPr/>
            </p:nvGrpSpPr>
            <p:grpSpPr>
              <a:xfrm>
                <a:off x="6129230" y="18925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7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7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7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7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7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7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7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7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7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7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528" name="Group 781"/>
              <p:cNvGrpSpPr/>
              <p:nvPr/>
            </p:nvGrpSpPr>
            <p:grpSpPr>
              <a:xfrm>
                <a:off x="9484826" y="25000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6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6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6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6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6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6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6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6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6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6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29" name="Freeform 24"/>
              <p:cNvSpPr>
                <a:spLocks/>
              </p:cNvSpPr>
              <p:nvPr/>
            </p:nvSpPr>
            <p:spPr bwMode="auto">
              <a:xfrm>
                <a:off x="6866947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30" name="Freeform 29"/>
              <p:cNvSpPr>
                <a:spLocks/>
              </p:cNvSpPr>
              <p:nvPr/>
            </p:nvSpPr>
            <p:spPr bwMode="auto">
              <a:xfrm>
                <a:off x="71640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31" name="Freeform 17"/>
              <p:cNvSpPr>
                <a:spLocks/>
              </p:cNvSpPr>
              <p:nvPr/>
            </p:nvSpPr>
            <p:spPr bwMode="auto">
              <a:xfrm>
                <a:off x="7461059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32" name="Group 746"/>
              <p:cNvGrpSpPr/>
              <p:nvPr/>
            </p:nvGrpSpPr>
            <p:grpSpPr>
              <a:xfrm>
                <a:off x="848925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5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5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33" name="Freeform 19"/>
              <p:cNvSpPr>
                <a:spLocks/>
              </p:cNvSpPr>
              <p:nvPr/>
            </p:nvSpPr>
            <p:spPr bwMode="auto">
              <a:xfrm>
                <a:off x="896337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34" name="Freeform 7"/>
              <p:cNvSpPr>
                <a:spLocks/>
              </p:cNvSpPr>
              <p:nvPr/>
            </p:nvSpPr>
            <p:spPr bwMode="auto">
              <a:xfrm>
                <a:off x="9260434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35" name="Freeform 8"/>
              <p:cNvSpPr>
                <a:spLocks/>
              </p:cNvSpPr>
              <p:nvPr/>
            </p:nvSpPr>
            <p:spPr bwMode="auto">
              <a:xfrm>
                <a:off x="9554193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36" name="Group 781"/>
              <p:cNvGrpSpPr/>
              <p:nvPr/>
            </p:nvGrpSpPr>
            <p:grpSpPr>
              <a:xfrm>
                <a:off x="7751520" y="18925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48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49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50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51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52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53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54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55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56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57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37" name="Freeform 8"/>
              <p:cNvSpPr>
                <a:spLocks/>
              </p:cNvSpPr>
              <p:nvPr/>
            </p:nvSpPr>
            <p:spPr bwMode="auto">
              <a:xfrm>
                <a:off x="9844654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38" name="Freeform 23"/>
              <p:cNvSpPr>
                <a:spLocks/>
              </p:cNvSpPr>
              <p:nvPr/>
            </p:nvSpPr>
            <p:spPr bwMode="auto">
              <a:xfrm>
                <a:off x="1060925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39" name="Freeform 24"/>
              <p:cNvSpPr>
                <a:spLocks/>
              </p:cNvSpPr>
              <p:nvPr/>
            </p:nvSpPr>
            <p:spPr bwMode="auto">
              <a:xfrm>
                <a:off x="10906312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40" name="Freeform 17"/>
              <p:cNvSpPr>
                <a:spLocks/>
              </p:cNvSpPr>
              <p:nvPr/>
            </p:nvSpPr>
            <p:spPr bwMode="auto">
              <a:xfrm>
                <a:off x="11203368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41" name="Group 740"/>
              <p:cNvGrpSpPr/>
              <p:nvPr/>
            </p:nvGrpSpPr>
            <p:grpSpPr>
              <a:xfrm>
                <a:off x="10135128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4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42" name="Freeform 18"/>
              <p:cNvSpPr>
                <a:spLocks noEditPoints="1"/>
              </p:cNvSpPr>
              <p:nvPr/>
            </p:nvSpPr>
            <p:spPr bwMode="auto">
              <a:xfrm>
                <a:off x="11493829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43" name="Freeform 20"/>
              <p:cNvSpPr>
                <a:spLocks noEditPoints="1"/>
              </p:cNvSpPr>
              <p:nvPr/>
            </p:nvSpPr>
            <p:spPr bwMode="auto">
              <a:xfrm>
                <a:off x="11939244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44" name="Freeform 23"/>
              <p:cNvSpPr>
                <a:spLocks/>
              </p:cNvSpPr>
              <p:nvPr/>
            </p:nvSpPr>
            <p:spPr bwMode="auto">
              <a:xfrm>
                <a:off x="177051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45" name="Freeform 24"/>
              <p:cNvSpPr>
                <a:spLocks/>
              </p:cNvSpPr>
              <p:nvPr/>
            </p:nvSpPr>
            <p:spPr bwMode="auto">
              <a:xfrm>
                <a:off x="478456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46" name="Freeform 17"/>
              <p:cNvSpPr>
                <a:spLocks/>
              </p:cNvSpPr>
              <p:nvPr/>
            </p:nvSpPr>
            <p:spPr bwMode="auto">
              <a:xfrm>
                <a:off x="779861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47" name="Freeform 18"/>
              <p:cNvSpPr>
                <a:spLocks noEditPoints="1"/>
              </p:cNvSpPr>
              <p:nvPr/>
            </p:nvSpPr>
            <p:spPr bwMode="auto">
              <a:xfrm>
                <a:off x="1074671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48" name="Freeform 20"/>
              <p:cNvSpPr>
                <a:spLocks noEditPoints="1"/>
              </p:cNvSpPr>
              <p:nvPr/>
            </p:nvSpPr>
            <p:spPr bwMode="auto">
              <a:xfrm>
                <a:off x="1524430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49" name="Freeform 16"/>
              <p:cNvSpPr>
                <a:spLocks noEditPoints="1"/>
              </p:cNvSpPr>
              <p:nvPr/>
            </p:nvSpPr>
            <p:spPr bwMode="auto">
              <a:xfrm>
                <a:off x="287180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50" name="Freeform 16"/>
              <p:cNvSpPr>
                <a:spLocks noEditPoints="1"/>
              </p:cNvSpPr>
              <p:nvPr/>
            </p:nvSpPr>
            <p:spPr bwMode="auto">
              <a:xfrm>
                <a:off x="3619676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51" name="Freeform 5"/>
              <p:cNvSpPr>
                <a:spLocks/>
              </p:cNvSpPr>
              <p:nvPr/>
            </p:nvSpPr>
            <p:spPr bwMode="auto">
              <a:xfrm>
                <a:off x="3321568" y="25213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52" name="Freeform 20"/>
              <p:cNvSpPr>
                <a:spLocks noEditPoints="1"/>
              </p:cNvSpPr>
              <p:nvPr/>
            </p:nvSpPr>
            <p:spPr bwMode="auto">
              <a:xfrm>
                <a:off x="4069435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53" name="Group 746"/>
              <p:cNvGrpSpPr/>
              <p:nvPr/>
            </p:nvGrpSpPr>
            <p:grpSpPr>
              <a:xfrm>
                <a:off x="4519207" y="25155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4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4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54" name="Freeform 18"/>
              <p:cNvSpPr>
                <a:spLocks noEditPoints="1"/>
              </p:cNvSpPr>
              <p:nvPr/>
            </p:nvSpPr>
            <p:spPr bwMode="auto">
              <a:xfrm>
                <a:off x="5476529" y="25048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55" name="Freeform 19"/>
              <p:cNvSpPr>
                <a:spLocks/>
              </p:cNvSpPr>
              <p:nvPr/>
            </p:nvSpPr>
            <p:spPr bwMode="auto">
              <a:xfrm>
                <a:off x="5926282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56" name="Freeform 21"/>
              <p:cNvSpPr>
                <a:spLocks noEditPoints="1"/>
              </p:cNvSpPr>
              <p:nvPr/>
            </p:nvSpPr>
            <p:spPr bwMode="auto">
              <a:xfrm>
                <a:off x="4997684" y="25281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57" name="Freeform 23"/>
              <p:cNvSpPr>
                <a:spLocks/>
              </p:cNvSpPr>
              <p:nvPr/>
            </p:nvSpPr>
            <p:spPr bwMode="auto">
              <a:xfrm>
                <a:off x="1974189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58" name="Freeform 24"/>
              <p:cNvSpPr>
                <a:spLocks/>
              </p:cNvSpPr>
              <p:nvPr/>
            </p:nvSpPr>
            <p:spPr bwMode="auto">
              <a:xfrm>
                <a:off x="2275594" y="25213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59" name="Freeform 17"/>
              <p:cNvSpPr>
                <a:spLocks/>
              </p:cNvSpPr>
              <p:nvPr/>
            </p:nvSpPr>
            <p:spPr bwMode="auto">
              <a:xfrm>
                <a:off x="2576999" y="25213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60" name="Freeform 19"/>
              <p:cNvSpPr>
                <a:spLocks/>
              </p:cNvSpPr>
              <p:nvPr/>
            </p:nvSpPr>
            <p:spPr bwMode="auto">
              <a:xfrm>
                <a:off x="3882645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61" name="Freeform 7"/>
              <p:cNvSpPr>
                <a:spLocks/>
              </p:cNvSpPr>
              <p:nvPr/>
            </p:nvSpPr>
            <p:spPr bwMode="auto">
              <a:xfrm>
                <a:off x="4179701" y="19137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62" name="Freeform 8"/>
              <p:cNvSpPr>
                <a:spLocks/>
              </p:cNvSpPr>
              <p:nvPr/>
            </p:nvSpPr>
            <p:spPr bwMode="auto">
              <a:xfrm>
                <a:off x="4473460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63" name="Freeform 13"/>
              <p:cNvSpPr>
                <a:spLocks/>
              </p:cNvSpPr>
              <p:nvPr/>
            </p:nvSpPr>
            <p:spPr bwMode="auto">
              <a:xfrm>
                <a:off x="4763921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64" name="Freeform 23"/>
              <p:cNvSpPr>
                <a:spLocks/>
              </p:cNvSpPr>
              <p:nvPr/>
            </p:nvSpPr>
            <p:spPr bwMode="auto">
              <a:xfrm>
                <a:off x="5535118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65" name="Freeform 24"/>
              <p:cNvSpPr>
                <a:spLocks/>
              </p:cNvSpPr>
              <p:nvPr/>
            </p:nvSpPr>
            <p:spPr bwMode="auto">
              <a:xfrm>
                <a:off x="5832174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66" name="Group 740"/>
              <p:cNvGrpSpPr/>
              <p:nvPr/>
            </p:nvGrpSpPr>
            <p:grpSpPr>
              <a:xfrm>
                <a:off x="5060990" y="19079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4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67" name="Freeform 18"/>
              <p:cNvSpPr>
                <a:spLocks noEditPoints="1"/>
              </p:cNvSpPr>
              <p:nvPr/>
            </p:nvSpPr>
            <p:spPr bwMode="auto">
              <a:xfrm>
                <a:off x="136808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68" name="Freeform 20"/>
              <p:cNvSpPr>
                <a:spLocks noEditPoints="1"/>
              </p:cNvSpPr>
              <p:nvPr/>
            </p:nvSpPr>
            <p:spPr bwMode="auto">
              <a:xfrm>
                <a:off x="1813493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69" name="Freeform 16"/>
              <p:cNvSpPr>
                <a:spLocks noEditPoints="1"/>
              </p:cNvSpPr>
              <p:nvPr/>
            </p:nvSpPr>
            <p:spPr bwMode="auto">
              <a:xfrm>
                <a:off x="3143476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70" name="Freeform 5"/>
              <p:cNvSpPr>
                <a:spLocks/>
              </p:cNvSpPr>
              <p:nvPr/>
            </p:nvSpPr>
            <p:spPr bwMode="auto">
              <a:xfrm>
                <a:off x="3588886" y="19137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71" name="Freeform 23"/>
              <p:cNvSpPr>
                <a:spLocks/>
              </p:cNvSpPr>
              <p:nvPr/>
            </p:nvSpPr>
            <p:spPr bwMode="auto">
              <a:xfrm>
                <a:off x="2258903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72" name="Freeform 24"/>
              <p:cNvSpPr>
                <a:spLocks/>
              </p:cNvSpPr>
              <p:nvPr/>
            </p:nvSpPr>
            <p:spPr bwMode="auto">
              <a:xfrm>
                <a:off x="2555959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73" name="Freeform 17"/>
              <p:cNvSpPr>
                <a:spLocks/>
              </p:cNvSpPr>
              <p:nvPr/>
            </p:nvSpPr>
            <p:spPr bwMode="auto">
              <a:xfrm>
                <a:off x="2853015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74" name="Freeform 20"/>
              <p:cNvSpPr>
                <a:spLocks noEditPoints="1"/>
              </p:cNvSpPr>
              <p:nvPr/>
            </p:nvSpPr>
            <p:spPr bwMode="auto">
              <a:xfrm>
                <a:off x="114300" y="18973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75" name="Freeform 23"/>
              <p:cNvSpPr>
                <a:spLocks/>
              </p:cNvSpPr>
              <p:nvPr/>
            </p:nvSpPr>
            <p:spPr bwMode="auto">
              <a:xfrm>
                <a:off x="483510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76" name="Freeform 24"/>
              <p:cNvSpPr>
                <a:spLocks/>
              </p:cNvSpPr>
              <p:nvPr/>
            </p:nvSpPr>
            <p:spPr bwMode="auto">
              <a:xfrm>
                <a:off x="780566" y="19137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77" name="Freeform 17"/>
              <p:cNvSpPr>
                <a:spLocks/>
              </p:cNvSpPr>
              <p:nvPr/>
            </p:nvSpPr>
            <p:spPr bwMode="auto">
              <a:xfrm>
                <a:off x="1077622" y="19137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78" name="Freeform 24"/>
              <p:cNvSpPr>
                <a:spLocks/>
              </p:cNvSpPr>
              <p:nvPr/>
            </p:nvSpPr>
            <p:spPr bwMode="auto">
              <a:xfrm>
                <a:off x="178579" y="38060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79" name="Freeform 17"/>
              <p:cNvSpPr>
                <a:spLocks/>
              </p:cNvSpPr>
              <p:nvPr/>
            </p:nvSpPr>
            <p:spPr bwMode="auto">
              <a:xfrm>
                <a:off x="187243" y="3145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80" name="Freeform 18"/>
              <p:cNvSpPr>
                <a:spLocks noEditPoints="1"/>
              </p:cNvSpPr>
              <p:nvPr/>
            </p:nvSpPr>
            <p:spPr bwMode="auto">
              <a:xfrm>
                <a:off x="6174524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81" name="Freeform 19"/>
              <p:cNvSpPr>
                <a:spLocks/>
              </p:cNvSpPr>
              <p:nvPr/>
            </p:nvSpPr>
            <p:spPr bwMode="auto">
              <a:xfrm>
                <a:off x="6624283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82" name="Freeform 7"/>
              <p:cNvSpPr>
                <a:spLocks/>
              </p:cNvSpPr>
              <p:nvPr/>
            </p:nvSpPr>
            <p:spPr bwMode="auto">
              <a:xfrm>
                <a:off x="6925688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83" name="Freeform 8"/>
              <p:cNvSpPr>
                <a:spLocks/>
              </p:cNvSpPr>
              <p:nvPr/>
            </p:nvSpPr>
            <p:spPr bwMode="auto">
              <a:xfrm>
                <a:off x="722379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84" name="Freeform 13"/>
              <p:cNvSpPr>
                <a:spLocks/>
              </p:cNvSpPr>
              <p:nvPr/>
            </p:nvSpPr>
            <p:spPr bwMode="auto">
              <a:xfrm>
                <a:off x="75186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85" name="Freeform 23"/>
              <p:cNvSpPr>
                <a:spLocks/>
              </p:cNvSpPr>
              <p:nvPr/>
            </p:nvSpPr>
            <p:spPr bwMode="auto">
              <a:xfrm>
                <a:off x="829850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86" name="Freeform 24"/>
              <p:cNvSpPr>
                <a:spLocks/>
              </p:cNvSpPr>
              <p:nvPr/>
            </p:nvSpPr>
            <p:spPr bwMode="auto">
              <a:xfrm>
                <a:off x="859990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87" name="Freeform 29"/>
              <p:cNvSpPr>
                <a:spLocks/>
              </p:cNvSpPr>
              <p:nvPr/>
            </p:nvSpPr>
            <p:spPr bwMode="auto">
              <a:xfrm>
                <a:off x="890131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88" name="Freeform 17"/>
              <p:cNvSpPr>
                <a:spLocks/>
              </p:cNvSpPr>
              <p:nvPr/>
            </p:nvSpPr>
            <p:spPr bwMode="auto">
              <a:xfrm>
                <a:off x="9202716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89" name="Group 740"/>
              <p:cNvGrpSpPr/>
              <p:nvPr/>
            </p:nvGrpSpPr>
            <p:grpSpPr>
              <a:xfrm>
                <a:off x="7820024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4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4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590" name="Group 746"/>
              <p:cNvGrpSpPr/>
              <p:nvPr/>
            </p:nvGrpSpPr>
            <p:grpSpPr>
              <a:xfrm>
                <a:off x="10239605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3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3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91" name="Freeform 19"/>
              <p:cNvSpPr>
                <a:spLocks/>
              </p:cNvSpPr>
              <p:nvPr/>
            </p:nvSpPr>
            <p:spPr bwMode="auto">
              <a:xfrm>
                <a:off x="107180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92" name="Freeform 7"/>
              <p:cNvSpPr>
                <a:spLocks/>
              </p:cNvSpPr>
              <p:nvPr/>
            </p:nvSpPr>
            <p:spPr bwMode="auto">
              <a:xfrm>
                <a:off x="11019487" y="1340241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93" name="Freeform 8"/>
              <p:cNvSpPr>
                <a:spLocks/>
              </p:cNvSpPr>
              <p:nvPr/>
            </p:nvSpPr>
            <p:spPr bwMode="auto">
              <a:xfrm>
                <a:off x="11317595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94" name="Freeform 23"/>
              <p:cNvSpPr>
                <a:spLocks/>
              </p:cNvSpPr>
              <p:nvPr/>
            </p:nvSpPr>
            <p:spPr bwMode="auto">
              <a:xfrm>
                <a:off x="12090895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595" name="Group 740"/>
              <p:cNvGrpSpPr/>
              <p:nvPr/>
            </p:nvGrpSpPr>
            <p:grpSpPr>
              <a:xfrm>
                <a:off x="11612418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3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3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596" name="Group 781"/>
              <p:cNvGrpSpPr/>
              <p:nvPr/>
            </p:nvGrpSpPr>
            <p:grpSpPr>
              <a:xfrm>
                <a:off x="6141930" y="711431"/>
                <a:ext cx="612096" cy="486108"/>
                <a:chOff x="9258271" y="-45770"/>
                <a:chExt cx="925513" cy="735013"/>
              </a:xfrm>
              <a:solidFill>
                <a:schemeClr val="bg2">
                  <a:alpha val="38000"/>
                </a:schemeClr>
              </a:solidFill>
            </p:grpSpPr>
            <p:sp>
              <p:nvSpPr>
                <p:cNvPr id="172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2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2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2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3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3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3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3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3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3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597" name="Group 781"/>
              <p:cNvGrpSpPr/>
              <p:nvPr/>
            </p:nvGrpSpPr>
            <p:grpSpPr>
              <a:xfrm>
                <a:off x="9497526" y="1318982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16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17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18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19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20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21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22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23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24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25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598" name="Freeform 24"/>
              <p:cNvSpPr>
                <a:spLocks/>
              </p:cNvSpPr>
              <p:nvPr/>
            </p:nvSpPr>
            <p:spPr bwMode="auto">
              <a:xfrm>
                <a:off x="6879647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599" name="Freeform 29"/>
              <p:cNvSpPr>
                <a:spLocks/>
              </p:cNvSpPr>
              <p:nvPr/>
            </p:nvSpPr>
            <p:spPr bwMode="auto">
              <a:xfrm>
                <a:off x="71767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00" name="Freeform 17"/>
              <p:cNvSpPr>
                <a:spLocks/>
              </p:cNvSpPr>
              <p:nvPr/>
            </p:nvSpPr>
            <p:spPr bwMode="auto">
              <a:xfrm>
                <a:off x="7473759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601" name="Group 746"/>
              <p:cNvGrpSpPr/>
              <p:nvPr/>
            </p:nvGrpSpPr>
            <p:grpSpPr>
              <a:xfrm>
                <a:off x="850195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1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1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602" name="Freeform 19"/>
              <p:cNvSpPr>
                <a:spLocks/>
              </p:cNvSpPr>
              <p:nvPr/>
            </p:nvSpPr>
            <p:spPr bwMode="auto">
              <a:xfrm>
                <a:off x="897607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03" name="Freeform 7"/>
              <p:cNvSpPr>
                <a:spLocks/>
              </p:cNvSpPr>
              <p:nvPr/>
            </p:nvSpPr>
            <p:spPr bwMode="auto">
              <a:xfrm>
                <a:off x="9273134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04" name="Freeform 8"/>
              <p:cNvSpPr>
                <a:spLocks/>
              </p:cNvSpPr>
              <p:nvPr/>
            </p:nvSpPr>
            <p:spPr bwMode="auto">
              <a:xfrm>
                <a:off x="9566893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605" name="Group 781"/>
              <p:cNvGrpSpPr/>
              <p:nvPr/>
            </p:nvGrpSpPr>
            <p:grpSpPr>
              <a:xfrm>
                <a:off x="7764220" y="711431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704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05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06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07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08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09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10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11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12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13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606" name="Freeform 8"/>
              <p:cNvSpPr>
                <a:spLocks/>
              </p:cNvSpPr>
              <p:nvPr/>
            </p:nvSpPr>
            <p:spPr bwMode="auto">
              <a:xfrm>
                <a:off x="9857354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07" name="Freeform 23"/>
              <p:cNvSpPr>
                <a:spLocks/>
              </p:cNvSpPr>
              <p:nvPr/>
            </p:nvSpPr>
            <p:spPr bwMode="auto">
              <a:xfrm>
                <a:off x="1062195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08" name="Freeform 24"/>
              <p:cNvSpPr>
                <a:spLocks/>
              </p:cNvSpPr>
              <p:nvPr/>
            </p:nvSpPr>
            <p:spPr bwMode="auto">
              <a:xfrm>
                <a:off x="10919012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09" name="Freeform 17"/>
              <p:cNvSpPr>
                <a:spLocks/>
              </p:cNvSpPr>
              <p:nvPr/>
            </p:nvSpPr>
            <p:spPr bwMode="auto">
              <a:xfrm>
                <a:off x="11216068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610" name="Group 740"/>
              <p:cNvGrpSpPr/>
              <p:nvPr/>
            </p:nvGrpSpPr>
            <p:grpSpPr>
              <a:xfrm>
                <a:off x="10147828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70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0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611" name="Freeform 18"/>
              <p:cNvSpPr>
                <a:spLocks noEditPoints="1"/>
              </p:cNvSpPr>
              <p:nvPr/>
            </p:nvSpPr>
            <p:spPr bwMode="auto">
              <a:xfrm>
                <a:off x="11506529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12" name="Freeform 20"/>
              <p:cNvSpPr>
                <a:spLocks noEditPoints="1"/>
              </p:cNvSpPr>
              <p:nvPr/>
            </p:nvSpPr>
            <p:spPr bwMode="auto">
              <a:xfrm>
                <a:off x="11951944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13" name="Freeform 23"/>
              <p:cNvSpPr>
                <a:spLocks/>
              </p:cNvSpPr>
              <p:nvPr/>
            </p:nvSpPr>
            <p:spPr bwMode="auto">
              <a:xfrm>
                <a:off x="189751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14" name="Freeform 24"/>
              <p:cNvSpPr>
                <a:spLocks/>
              </p:cNvSpPr>
              <p:nvPr/>
            </p:nvSpPr>
            <p:spPr bwMode="auto">
              <a:xfrm>
                <a:off x="491156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15" name="Freeform 17"/>
              <p:cNvSpPr>
                <a:spLocks/>
              </p:cNvSpPr>
              <p:nvPr/>
            </p:nvSpPr>
            <p:spPr bwMode="auto">
              <a:xfrm>
                <a:off x="792561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16" name="Freeform 18"/>
              <p:cNvSpPr>
                <a:spLocks noEditPoints="1"/>
              </p:cNvSpPr>
              <p:nvPr/>
            </p:nvSpPr>
            <p:spPr bwMode="auto">
              <a:xfrm>
                <a:off x="1087371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17" name="Freeform 20"/>
              <p:cNvSpPr>
                <a:spLocks noEditPoints="1"/>
              </p:cNvSpPr>
              <p:nvPr/>
            </p:nvSpPr>
            <p:spPr bwMode="auto">
              <a:xfrm>
                <a:off x="1537130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18" name="Freeform 16"/>
              <p:cNvSpPr>
                <a:spLocks noEditPoints="1"/>
              </p:cNvSpPr>
              <p:nvPr/>
            </p:nvSpPr>
            <p:spPr bwMode="auto">
              <a:xfrm>
                <a:off x="288450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19" name="Freeform 16"/>
              <p:cNvSpPr>
                <a:spLocks noEditPoints="1"/>
              </p:cNvSpPr>
              <p:nvPr/>
            </p:nvSpPr>
            <p:spPr bwMode="auto">
              <a:xfrm>
                <a:off x="3632376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20" name="Freeform 5"/>
              <p:cNvSpPr>
                <a:spLocks/>
              </p:cNvSpPr>
              <p:nvPr/>
            </p:nvSpPr>
            <p:spPr bwMode="auto">
              <a:xfrm>
                <a:off x="3334268" y="1340242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21" name="Freeform 20"/>
              <p:cNvSpPr>
                <a:spLocks noEditPoints="1"/>
              </p:cNvSpPr>
              <p:nvPr/>
            </p:nvSpPr>
            <p:spPr bwMode="auto">
              <a:xfrm>
                <a:off x="4082135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622" name="Group 746"/>
              <p:cNvGrpSpPr/>
              <p:nvPr/>
            </p:nvGrpSpPr>
            <p:grpSpPr>
              <a:xfrm>
                <a:off x="4531907" y="1334439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70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70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623" name="Freeform 18"/>
              <p:cNvSpPr>
                <a:spLocks noEditPoints="1"/>
              </p:cNvSpPr>
              <p:nvPr/>
            </p:nvSpPr>
            <p:spPr bwMode="auto">
              <a:xfrm>
                <a:off x="5489229" y="1323757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24" name="Freeform 19"/>
              <p:cNvSpPr>
                <a:spLocks/>
              </p:cNvSpPr>
              <p:nvPr/>
            </p:nvSpPr>
            <p:spPr bwMode="auto">
              <a:xfrm>
                <a:off x="5938982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25" name="Freeform 21"/>
              <p:cNvSpPr>
                <a:spLocks noEditPoints="1"/>
              </p:cNvSpPr>
              <p:nvPr/>
            </p:nvSpPr>
            <p:spPr bwMode="auto">
              <a:xfrm>
                <a:off x="5010384" y="1347043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26" name="Freeform 23"/>
              <p:cNvSpPr>
                <a:spLocks/>
              </p:cNvSpPr>
              <p:nvPr/>
            </p:nvSpPr>
            <p:spPr bwMode="auto">
              <a:xfrm>
                <a:off x="1986889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27" name="Freeform 24"/>
              <p:cNvSpPr>
                <a:spLocks/>
              </p:cNvSpPr>
              <p:nvPr/>
            </p:nvSpPr>
            <p:spPr bwMode="auto">
              <a:xfrm>
                <a:off x="2288294" y="1340241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28" name="Freeform 17"/>
              <p:cNvSpPr>
                <a:spLocks/>
              </p:cNvSpPr>
              <p:nvPr/>
            </p:nvSpPr>
            <p:spPr bwMode="auto">
              <a:xfrm>
                <a:off x="2589699" y="1340240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29" name="Freeform 19"/>
              <p:cNvSpPr>
                <a:spLocks/>
              </p:cNvSpPr>
              <p:nvPr/>
            </p:nvSpPr>
            <p:spPr bwMode="auto">
              <a:xfrm>
                <a:off x="3895345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30" name="Freeform 7"/>
              <p:cNvSpPr>
                <a:spLocks/>
              </p:cNvSpPr>
              <p:nvPr/>
            </p:nvSpPr>
            <p:spPr bwMode="auto">
              <a:xfrm>
                <a:off x="4192401" y="732690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31" name="Freeform 8"/>
              <p:cNvSpPr>
                <a:spLocks/>
              </p:cNvSpPr>
              <p:nvPr/>
            </p:nvSpPr>
            <p:spPr bwMode="auto">
              <a:xfrm>
                <a:off x="4486160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32" name="Freeform 13"/>
              <p:cNvSpPr>
                <a:spLocks/>
              </p:cNvSpPr>
              <p:nvPr/>
            </p:nvSpPr>
            <p:spPr bwMode="auto">
              <a:xfrm>
                <a:off x="4776621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33" name="Freeform 23"/>
              <p:cNvSpPr>
                <a:spLocks/>
              </p:cNvSpPr>
              <p:nvPr/>
            </p:nvSpPr>
            <p:spPr bwMode="auto">
              <a:xfrm>
                <a:off x="5547818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34" name="Freeform 24"/>
              <p:cNvSpPr>
                <a:spLocks/>
              </p:cNvSpPr>
              <p:nvPr/>
            </p:nvSpPr>
            <p:spPr bwMode="auto">
              <a:xfrm>
                <a:off x="5844874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635" name="Group 740"/>
              <p:cNvGrpSpPr/>
              <p:nvPr/>
            </p:nvGrpSpPr>
            <p:grpSpPr>
              <a:xfrm>
                <a:off x="5073690" y="726888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8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99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636" name="Freeform 18"/>
              <p:cNvSpPr>
                <a:spLocks noEditPoints="1"/>
              </p:cNvSpPr>
              <p:nvPr/>
            </p:nvSpPr>
            <p:spPr bwMode="auto">
              <a:xfrm>
                <a:off x="138078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37" name="Freeform 20"/>
              <p:cNvSpPr>
                <a:spLocks noEditPoints="1"/>
              </p:cNvSpPr>
              <p:nvPr/>
            </p:nvSpPr>
            <p:spPr bwMode="auto">
              <a:xfrm>
                <a:off x="1826193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38" name="Freeform 16"/>
              <p:cNvSpPr>
                <a:spLocks noEditPoints="1"/>
              </p:cNvSpPr>
              <p:nvPr/>
            </p:nvSpPr>
            <p:spPr bwMode="auto">
              <a:xfrm>
                <a:off x="3156176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39" name="Freeform 5"/>
              <p:cNvSpPr>
                <a:spLocks/>
              </p:cNvSpPr>
              <p:nvPr/>
            </p:nvSpPr>
            <p:spPr bwMode="auto">
              <a:xfrm>
                <a:off x="3601586" y="732691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40" name="Freeform 23"/>
              <p:cNvSpPr>
                <a:spLocks/>
              </p:cNvSpPr>
              <p:nvPr/>
            </p:nvSpPr>
            <p:spPr bwMode="auto">
              <a:xfrm>
                <a:off x="2271603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41" name="Freeform 24"/>
              <p:cNvSpPr>
                <a:spLocks/>
              </p:cNvSpPr>
              <p:nvPr/>
            </p:nvSpPr>
            <p:spPr bwMode="auto">
              <a:xfrm>
                <a:off x="2568659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42" name="Freeform 17"/>
              <p:cNvSpPr>
                <a:spLocks/>
              </p:cNvSpPr>
              <p:nvPr/>
            </p:nvSpPr>
            <p:spPr bwMode="auto">
              <a:xfrm>
                <a:off x="2865715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43" name="Freeform 20"/>
              <p:cNvSpPr>
                <a:spLocks noEditPoints="1"/>
              </p:cNvSpPr>
              <p:nvPr/>
            </p:nvSpPr>
            <p:spPr bwMode="auto">
              <a:xfrm>
                <a:off x="127000" y="716206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44" name="Freeform 23"/>
              <p:cNvSpPr>
                <a:spLocks/>
              </p:cNvSpPr>
              <p:nvPr/>
            </p:nvSpPr>
            <p:spPr bwMode="auto">
              <a:xfrm>
                <a:off x="496210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45" name="Freeform 24"/>
              <p:cNvSpPr>
                <a:spLocks/>
              </p:cNvSpPr>
              <p:nvPr/>
            </p:nvSpPr>
            <p:spPr bwMode="auto">
              <a:xfrm>
                <a:off x="793266" y="7326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46" name="Freeform 17"/>
              <p:cNvSpPr>
                <a:spLocks/>
              </p:cNvSpPr>
              <p:nvPr/>
            </p:nvSpPr>
            <p:spPr bwMode="auto">
              <a:xfrm>
                <a:off x="1090322" y="732689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47" name="Freeform 18"/>
              <p:cNvSpPr>
                <a:spLocks noEditPoints="1"/>
              </p:cNvSpPr>
              <p:nvPr/>
            </p:nvSpPr>
            <p:spPr bwMode="auto">
              <a:xfrm>
                <a:off x="5635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48" name="Freeform 19"/>
              <p:cNvSpPr>
                <a:spLocks/>
              </p:cNvSpPr>
              <p:nvPr/>
            </p:nvSpPr>
            <p:spPr bwMode="auto">
              <a:xfrm>
                <a:off x="101284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49" name="Freeform 7"/>
              <p:cNvSpPr>
                <a:spLocks/>
              </p:cNvSpPr>
              <p:nvPr/>
            </p:nvSpPr>
            <p:spPr bwMode="auto">
              <a:xfrm>
                <a:off x="131375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50" name="Freeform 8"/>
              <p:cNvSpPr>
                <a:spLocks/>
              </p:cNvSpPr>
              <p:nvPr/>
            </p:nvSpPr>
            <p:spPr bwMode="auto">
              <a:xfrm>
                <a:off x="161137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51" name="Freeform 13"/>
              <p:cNvSpPr>
                <a:spLocks/>
              </p:cNvSpPr>
              <p:nvPr/>
            </p:nvSpPr>
            <p:spPr bwMode="auto">
              <a:xfrm>
                <a:off x="190569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52" name="Freeform 23"/>
              <p:cNvSpPr>
                <a:spLocks/>
              </p:cNvSpPr>
              <p:nvPr/>
            </p:nvSpPr>
            <p:spPr bwMode="auto">
              <a:xfrm>
                <a:off x="268461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53" name="Freeform 24"/>
              <p:cNvSpPr>
                <a:spLocks/>
              </p:cNvSpPr>
              <p:nvPr/>
            </p:nvSpPr>
            <p:spPr bwMode="auto">
              <a:xfrm>
                <a:off x="2985529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54" name="Freeform 29"/>
              <p:cNvSpPr>
                <a:spLocks/>
              </p:cNvSpPr>
              <p:nvPr/>
            </p:nvSpPr>
            <p:spPr bwMode="auto">
              <a:xfrm>
                <a:off x="3286445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3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3" y="5"/>
                    </a:cubicBezTo>
                    <a:cubicBezTo>
                      <a:pt x="25" y="4"/>
                      <a:pt x="28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55" name="Freeform 17"/>
              <p:cNvSpPr>
                <a:spLocks/>
              </p:cNvSpPr>
              <p:nvPr/>
            </p:nvSpPr>
            <p:spPr bwMode="auto">
              <a:xfrm>
                <a:off x="3587361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656" name="Group 740"/>
              <p:cNvGrpSpPr/>
              <p:nvPr/>
            </p:nvGrpSpPr>
            <p:grpSpPr>
              <a:xfrm>
                <a:off x="220662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6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97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grpSp>
            <p:nvGrpSpPr>
              <p:cNvPr id="1657" name="Group 746"/>
              <p:cNvGrpSpPr/>
              <p:nvPr/>
            </p:nvGrpSpPr>
            <p:grpSpPr>
              <a:xfrm>
                <a:off x="4623272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4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95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658" name="Freeform 19"/>
              <p:cNvSpPr>
                <a:spLocks/>
              </p:cNvSpPr>
              <p:nvPr/>
            </p:nvSpPr>
            <p:spPr bwMode="auto">
              <a:xfrm>
                <a:off x="510126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59" name="Freeform 7"/>
              <p:cNvSpPr>
                <a:spLocks/>
              </p:cNvSpPr>
              <p:nvPr/>
            </p:nvSpPr>
            <p:spPr bwMode="auto">
              <a:xfrm>
                <a:off x="5402176" y="52676"/>
                <a:ext cx="168138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60" name="Freeform 8"/>
              <p:cNvSpPr>
                <a:spLocks/>
              </p:cNvSpPr>
              <p:nvPr/>
            </p:nvSpPr>
            <p:spPr bwMode="auto">
              <a:xfrm>
                <a:off x="5699795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3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5" y="14"/>
                      <a:pt x="7" y="13"/>
                    </a:cubicBezTo>
                    <a:cubicBezTo>
                      <a:pt x="10" y="12"/>
                      <a:pt x="12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61" name="Freeform 23"/>
              <p:cNvSpPr>
                <a:spLocks/>
              </p:cNvSpPr>
              <p:nvPr/>
            </p:nvSpPr>
            <p:spPr bwMode="auto">
              <a:xfrm>
                <a:off x="6472117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62" name="Freeform 24"/>
              <p:cNvSpPr>
                <a:spLocks/>
              </p:cNvSpPr>
              <p:nvPr/>
            </p:nvSpPr>
            <p:spPr bwMode="auto">
              <a:xfrm>
                <a:off x="6773033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63" name="Freeform 17"/>
              <p:cNvSpPr>
                <a:spLocks/>
              </p:cNvSpPr>
              <p:nvPr/>
            </p:nvSpPr>
            <p:spPr bwMode="auto">
              <a:xfrm>
                <a:off x="7073949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64" name="Freeform 18"/>
              <p:cNvSpPr>
                <a:spLocks noEditPoints="1"/>
              </p:cNvSpPr>
              <p:nvPr/>
            </p:nvSpPr>
            <p:spPr bwMode="auto">
              <a:xfrm>
                <a:off x="736827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65" name="Freeform 20"/>
              <p:cNvSpPr>
                <a:spLocks noEditPoints="1"/>
              </p:cNvSpPr>
              <p:nvPr/>
            </p:nvSpPr>
            <p:spPr bwMode="auto">
              <a:xfrm>
                <a:off x="7817540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666" name="Group 740"/>
              <p:cNvGrpSpPr/>
              <p:nvPr/>
            </p:nvGrpSpPr>
            <p:grpSpPr>
              <a:xfrm>
                <a:off x="5994129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12000"/>
                </a:schemeClr>
              </a:solidFill>
            </p:grpSpPr>
            <p:sp>
              <p:nvSpPr>
                <p:cNvPr id="1692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93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667" name="Freeform 16"/>
              <p:cNvSpPr>
                <a:spLocks noEditPoints="1"/>
              </p:cNvSpPr>
              <p:nvPr/>
            </p:nvSpPr>
            <p:spPr bwMode="auto">
              <a:xfrm>
                <a:off x="9162963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68" name="Freeform 16"/>
              <p:cNvSpPr>
                <a:spLocks noEditPoints="1"/>
              </p:cNvSpPr>
              <p:nvPr/>
            </p:nvSpPr>
            <p:spPr bwMode="auto">
              <a:xfrm>
                <a:off x="990985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1 h 104"/>
                  <a:gd name="T4" fmla="*/ 0 w 69"/>
                  <a:gd name="T5" fmla="*/ 54 h 104"/>
                  <a:gd name="T6" fmla="*/ 9 w 69"/>
                  <a:gd name="T7" fmla="*/ 13 h 104"/>
                  <a:gd name="T8" fmla="*/ 36 w 69"/>
                  <a:gd name="T9" fmla="*/ 0 h 104"/>
                  <a:gd name="T10" fmla="*/ 69 w 69"/>
                  <a:gd name="T11" fmla="*/ 51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7 w 69"/>
                  <a:gd name="T19" fmla="*/ 53 h 104"/>
                  <a:gd name="T20" fmla="*/ 35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5" y="100"/>
                      <a:pt x="9" y="91"/>
                    </a:cubicBezTo>
                    <a:cubicBezTo>
                      <a:pt x="3" y="83"/>
                      <a:pt x="0" y="70"/>
                      <a:pt x="0" y="54"/>
                    </a:cubicBezTo>
                    <a:cubicBezTo>
                      <a:pt x="0" y="36"/>
                      <a:pt x="3" y="23"/>
                      <a:pt x="9" y="13"/>
                    </a:cubicBezTo>
                    <a:cubicBezTo>
                      <a:pt x="15" y="4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1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7" y="26"/>
                      <a:pt x="17" y="53"/>
                    </a:cubicBezTo>
                    <a:cubicBezTo>
                      <a:pt x="17" y="78"/>
                      <a:pt x="23" y="91"/>
                      <a:pt x="35" y="91"/>
                    </a:cubicBezTo>
                    <a:cubicBezTo>
                      <a:pt x="46" y="91"/>
                      <a:pt x="52" y="78"/>
                      <a:pt x="52" y="53"/>
                    </a:cubicBezTo>
                    <a:cubicBezTo>
                      <a:pt x="52" y="26"/>
                      <a:pt x="47" y="13"/>
                      <a:pt x="35" y="1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69" name="Freeform 5"/>
              <p:cNvSpPr>
                <a:spLocks/>
              </p:cNvSpPr>
              <p:nvPr/>
            </p:nvSpPr>
            <p:spPr bwMode="auto">
              <a:xfrm>
                <a:off x="9612233" y="52677"/>
                <a:ext cx="168138" cy="464848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3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70" name="Freeform 20"/>
              <p:cNvSpPr>
                <a:spLocks noEditPoints="1"/>
              </p:cNvSpPr>
              <p:nvPr/>
            </p:nvSpPr>
            <p:spPr bwMode="auto">
              <a:xfrm>
                <a:off x="10359122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9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60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9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60" y="91"/>
                    </a:cubicBezTo>
                    <a:cubicBezTo>
                      <a:pt x="53" y="100"/>
                      <a:pt x="45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3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671" name="Group 746"/>
              <p:cNvGrpSpPr/>
              <p:nvPr/>
            </p:nvGrpSpPr>
            <p:grpSpPr>
              <a:xfrm>
                <a:off x="10808405" y="46874"/>
                <a:ext cx="348521" cy="470651"/>
                <a:chOff x="7011958" y="-48945"/>
                <a:chExt cx="557213" cy="752475"/>
              </a:xfrm>
              <a:solidFill>
                <a:schemeClr val="tx1">
                  <a:alpha val="7000"/>
                </a:schemeClr>
              </a:solidFill>
            </p:grpSpPr>
            <p:sp>
              <p:nvSpPr>
                <p:cNvPr id="1690" name="Freeform 18"/>
                <p:cNvSpPr>
                  <a:spLocks/>
                </p:cNvSpPr>
                <p:nvPr/>
              </p:nvSpPr>
              <p:spPr bwMode="auto">
                <a:xfrm>
                  <a:off x="7011958" y="-48945"/>
                  <a:ext cx="244475" cy="752475"/>
                </a:xfrm>
                <a:custGeom>
                  <a:avLst/>
                  <a:gdLst>
                    <a:gd name="T0" fmla="*/ 1 w 65"/>
                    <a:gd name="T1" fmla="*/ 89 h 199"/>
                    <a:gd name="T2" fmla="*/ 19 w 65"/>
                    <a:gd name="T3" fmla="*/ 72 h 199"/>
                    <a:gd name="T4" fmla="*/ 17 w 65"/>
                    <a:gd name="T5" fmla="*/ 54 h 199"/>
                    <a:gd name="T6" fmla="*/ 16 w 65"/>
                    <a:gd name="T7" fmla="*/ 34 h 199"/>
                    <a:gd name="T8" fmla="*/ 55 w 65"/>
                    <a:gd name="T9" fmla="*/ 0 h 199"/>
                    <a:gd name="T10" fmla="*/ 65 w 65"/>
                    <a:gd name="T11" fmla="*/ 0 h 199"/>
                    <a:gd name="T12" fmla="*/ 65 w 65"/>
                    <a:gd name="T13" fmla="*/ 25 h 199"/>
                    <a:gd name="T14" fmla="*/ 61 w 65"/>
                    <a:gd name="T15" fmla="*/ 25 h 199"/>
                    <a:gd name="T16" fmla="*/ 48 w 65"/>
                    <a:gd name="T17" fmla="*/ 41 h 199"/>
                    <a:gd name="T18" fmla="*/ 49 w 65"/>
                    <a:gd name="T19" fmla="*/ 53 h 199"/>
                    <a:gd name="T20" fmla="*/ 50 w 65"/>
                    <a:gd name="T21" fmla="*/ 70 h 199"/>
                    <a:gd name="T22" fmla="*/ 27 w 65"/>
                    <a:gd name="T23" fmla="*/ 99 h 199"/>
                    <a:gd name="T24" fmla="*/ 27 w 65"/>
                    <a:gd name="T25" fmla="*/ 100 h 199"/>
                    <a:gd name="T26" fmla="*/ 50 w 65"/>
                    <a:gd name="T27" fmla="*/ 130 h 199"/>
                    <a:gd name="T28" fmla="*/ 49 w 65"/>
                    <a:gd name="T29" fmla="*/ 146 h 199"/>
                    <a:gd name="T30" fmla="*/ 48 w 65"/>
                    <a:gd name="T31" fmla="*/ 159 h 199"/>
                    <a:gd name="T32" fmla="*/ 61 w 65"/>
                    <a:gd name="T33" fmla="*/ 175 h 199"/>
                    <a:gd name="T34" fmla="*/ 65 w 65"/>
                    <a:gd name="T35" fmla="*/ 175 h 199"/>
                    <a:gd name="T36" fmla="*/ 65 w 65"/>
                    <a:gd name="T37" fmla="*/ 199 h 199"/>
                    <a:gd name="T38" fmla="*/ 55 w 65"/>
                    <a:gd name="T39" fmla="*/ 199 h 199"/>
                    <a:gd name="T40" fmla="*/ 16 w 65"/>
                    <a:gd name="T41" fmla="*/ 165 h 199"/>
                    <a:gd name="T42" fmla="*/ 18 w 65"/>
                    <a:gd name="T43" fmla="*/ 146 h 199"/>
                    <a:gd name="T44" fmla="*/ 19 w 65"/>
                    <a:gd name="T45" fmla="*/ 127 h 199"/>
                    <a:gd name="T46" fmla="*/ 0 w 65"/>
                    <a:gd name="T47" fmla="*/ 111 h 199"/>
                    <a:gd name="T48" fmla="*/ 1 w 65"/>
                    <a:gd name="T49" fmla="*/ 89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1" y="89"/>
                      </a:moveTo>
                      <a:cubicBezTo>
                        <a:pt x="17" y="88"/>
                        <a:pt x="19" y="79"/>
                        <a:pt x="19" y="72"/>
                      </a:cubicBezTo>
                      <a:cubicBezTo>
                        <a:pt x="19" y="67"/>
                        <a:pt x="18" y="60"/>
                        <a:pt x="17" y="54"/>
                      </a:cubicBezTo>
                      <a:cubicBezTo>
                        <a:pt x="17" y="47"/>
                        <a:pt x="16" y="40"/>
                        <a:pt x="16" y="34"/>
                      </a:cubicBezTo>
                      <a:cubicBezTo>
                        <a:pt x="16" y="11"/>
                        <a:pt x="31" y="0"/>
                        <a:pt x="5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51" y="25"/>
                        <a:pt x="48" y="31"/>
                        <a:pt x="48" y="41"/>
                      </a:cubicBezTo>
                      <a:cubicBezTo>
                        <a:pt x="48" y="44"/>
                        <a:pt x="48" y="49"/>
                        <a:pt x="49" y="53"/>
                      </a:cubicBezTo>
                      <a:cubicBezTo>
                        <a:pt x="49" y="58"/>
                        <a:pt x="50" y="63"/>
                        <a:pt x="50" y="70"/>
                      </a:cubicBezTo>
                      <a:cubicBezTo>
                        <a:pt x="50" y="90"/>
                        <a:pt x="42" y="96"/>
                        <a:pt x="27" y="99"/>
                      </a:cubicBezTo>
                      <a:cubicBezTo>
                        <a:pt x="27" y="100"/>
                        <a:pt x="27" y="100"/>
                        <a:pt x="27" y="100"/>
                      </a:cubicBezTo>
                      <a:cubicBezTo>
                        <a:pt x="42" y="103"/>
                        <a:pt x="50" y="110"/>
                        <a:pt x="50" y="130"/>
                      </a:cubicBezTo>
                      <a:cubicBezTo>
                        <a:pt x="50" y="136"/>
                        <a:pt x="49" y="142"/>
                        <a:pt x="49" y="146"/>
                      </a:cubicBezTo>
                      <a:cubicBezTo>
                        <a:pt x="48" y="151"/>
                        <a:pt x="48" y="155"/>
                        <a:pt x="48" y="159"/>
                      </a:cubicBezTo>
                      <a:cubicBezTo>
                        <a:pt x="48" y="168"/>
                        <a:pt x="51" y="175"/>
                        <a:pt x="61" y="175"/>
                      </a:cubicBezTo>
                      <a:cubicBezTo>
                        <a:pt x="65" y="175"/>
                        <a:pt x="65" y="175"/>
                        <a:pt x="65" y="175"/>
                      </a:cubicBezTo>
                      <a:cubicBezTo>
                        <a:pt x="65" y="199"/>
                        <a:pt x="65" y="199"/>
                        <a:pt x="65" y="199"/>
                      </a:cubicBezTo>
                      <a:cubicBezTo>
                        <a:pt x="55" y="199"/>
                        <a:pt x="55" y="199"/>
                        <a:pt x="55" y="199"/>
                      </a:cubicBezTo>
                      <a:cubicBezTo>
                        <a:pt x="32" y="199"/>
                        <a:pt x="16" y="190"/>
                        <a:pt x="16" y="165"/>
                      </a:cubicBezTo>
                      <a:cubicBezTo>
                        <a:pt x="16" y="159"/>
                        <a:pt x="17" y="153"/>
                        <a:pt x="18" y="146"/>
                      </a:cubicBezTo>
                      <a:cubicBezTo>
                        <a:pt x="18" y="139"/>
                        <a:pt x="19" y="133"/>
                        <a:pt x="19" y="127"/>
                      </a:cubicBezTo>
                      <a:cubicBezTo>
                        <a:pt x="19" y="120"/>
                        <a:pt x="17" y="112"/>
                        <a:pt x="0" y="111"/>
                      </a:cubicBezTo>
                      <a:lnTo>
                        <a:pt x="1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91" name="Freeform 19"/>
                <p:cNvSpPr>
                  <a:spLocks/>
                </p:cNvSpPr>
                <p:nvPr/>
              </p:nvSpPr>
              <p:spPr bwMode="auto">
                <a:xfrm>
                  <a:off x="7324696" y="-48945"/>
                  <a:ext cx="244475" cy="752475"/>
                </a:xfrm>
                <a:custGeom>
                  <a:avLst/>
                  <a:gdLst>
                    <a:gd name="T0" fmla="*/ 65 w 65"/>
                    <a:gd name="T1" fmla="*/ 111 h 199"/>
                    <a:gd name="T2" fmla="*/ 47 w 65"/>
                    <a:gd name="T3" fmla="*/ 127 h 199"/>
                    <a:gd name="T4" fmla="*/ 48 w 65"/>
                    <a:gd name="T5" fmla="*/ 146 h 199"/>
                    <a:gd name="T6" fmla="*/ 49 w 65"/>
                    <a:gd name="T7" fmla="*/ 165 h 199"/>
                    <a:gd name="T8" fmla="*/ 10 w 65"/>
                    <a:gd name="T9" fmla="*/ 199 h 199"/>
                    <a:gd name="T10" fmla="*/ 0 w 65"/>
                    <a:gd name="T11" fmla="*/ 199 h 199"/>
                    <a:gd name="T12" fmla="*/ 0 w 65"/>
                    <a:gd name="T13" fmla="*/ 175 h 199"/>
                    <a:gd name="T14" fmla="*/ 4 w 65"/>
                    <a:gd name="T15" fmla="*/ 175 h 199"/>
                    <a:gd name="T16" fmla="*/ 18 w 65"/>
                    <a:gd name="T17" fmla="*/ 159 h 199"/>
                    <a:gd name="T18" fmla="*/ 17 w 65"/>
                    <a:gd name="T19" fmla="*/ 146 h 199"/>
                    <a:gd name="T20" fmla="*/ 16 w 65"/>
                    <a:gd name="T21" fmla="*/ 130 h 199"/>
                    <a:gd name="T22" fmla="*/ 39 w 65"/>
                    <a:gd name="T23" fmla="*/ 100 h 199"/>
                    <a:gd name="T24" fmla="*/ 39 w 65"/>
                    <a:gd name="T25" fmla="*/ 99 h 199"/>
                    <a:gd name="T26" fmla="*/ 16 w 65"/>
                    <a:gd name="T27" fmla="*/ 70 h 199"/>
                    <a:gd name="T28" fmla="*/ 17 w 65"/>
                    <a:gd name="T29" fmla="*/ 53 h 199"/>
                    <a:gd name="T30" fmla="*/ 18 w 65"/>
                    <a:gd name="T31" fmla="*/ 41 h 199"/>
                    <a:gd name="T32" fmla="*/ 4 w 65"/>
                    <a:gd name="T33" fmla="*/ 25 h 199"/>
                    <a:gd name="T34" fmla="*/ 0 w 65"/>
                    <a:gd name="T35" fmla="*/ 25 h 199"/>
                    <a:gd name="T36" fmla="*/ 0 w 65"/>
                    <a:gd name="T37" fmla="*/ 0 h 199"/>
                    <a:gd name="T38" fmla="*/ 10 w 65"/>
                    <a:gd name="T39" fmla="*/ 0 h 199"/>
                    <a:gd name="T40" fmla="*/ 49 w 65"/>
                    <a:gd name="T41" fmla="*/ 34 h 199"/>
                    <a:gd name="T42" fmla="*/ 48 w 65"/>
                    <a:gd name="T43" fmla="*/ 54 h 199"/>
                    <a:gd name="T44" fmla="*/ 47 w 65"/>
                    <a:gd name="T45" fmla="*/ 72 h 199"/>
                    <a:gd name="T46" fmla="*/ 65 w 65"/>
                    <a:gd name="T47" fmla="*/ 89 h 199"/>
                    <a:gd name="T48" fmla="*/ 65 w 65"/>
                    <a:gd name="T49" fmla="*/ 11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5" h="199">
                      <a:moveTo>
                        <a:pt x="65" y="111"/>
                      </a:moveTo>
                      <a:cubicBezTo>
                        <a:pt x="48" y="112"/>
                        <a:pt x="47" y="120"/>
                        <a:pt x="47" y="127"/>
                      </a:cubicBezTo>
                      <a:cubicBezTo>
                        <a:pt x="47" y="133"/>
                        <a:pt x="47" y="139"/>
                        <a:pt x="48" y="146"/>
                      </a:cubicBezTo>
                      <a:cubicBezTo>
                        <a:pt x="49" y="153"/>
                        <a:pt x="49" y="159"/>
                        <a:pt x="49" y="165"/>
                      </a:cubicBezTo>
                      <a:cubicBezTo>
                        <a:pt x="49" y="190"/>
                        <a:pt x="34" y="199"/>
                        <a:pt x="10" y="199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4" y="175"/>
                        <a:pt x="4" y="175"/>
                        <a:pt x="4" y="175"/>
                      </a:cubicBezTo>
                      <a:cubicBezTo>
                        <a:pt x="15" y="175"/>
                        <a:pt x="18" y="168"/>
                        <a:pt x="18" y="159"/>
                      </a:cubicBezTo>
                      <a:cubicBezTo>
                        <a:pt x="18" y="155"/>
                        <a:pt x="17" y="151"/>
                        <a:pt x="17" y="146"/>
                      </a:cubicBezTo>
                      <a:cubicBezTo>
                        <a:pt x="16" y="142"/>
                        <a:pt x="16" y="136"/>
                        <a:pt x="16" y="130"/>
                      </a:cubicBezTo>
                      <a:cubicBezTo>
                        <a:pt x="16" y="110"/>
                        <a:pt x="23" y="103"/>
                        <a:pt x="39" y="100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23" y="96"/>
                        <a:pt x="16" y="90"/>
                        <a:pt x="16" y="70"/>
                      </a:cubicBezTo>
                      <a:cubicBezTo>
                        <a:pt x="16" y="63"/>
                        <a:pt x="16" y="58"/>
                        <a:pt x="17" y="53"/>
                      </a:cubicBezTo>
                      <a:cubicBezTo>
                        <a:pt x="17" y="49"/>
                        <a:pt x="18" y="44"/>
                        <a:pt x="18" y="41"/>
                      </a:cubicBezTo>
                      <a:cubicBezTo>
                        <a:pt x="18" y="31"/>
                        <a:pt x="14" y="25"/>
                        <a:pt x="4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35" y="0"/>
                        <a:pt x="49" y="11"/>
                        <a:pt x="49" y="34"/>
                      </a:cubicBezTo>
                      <a:cubicBezTo>
                        <a:pt x="49" y="40"/>
                        <a:pt x="49" y="47"/>
                        <a:pt x="48" y="54"/>
                      </a:cubicBezTo>
                      <a:cubicBezTo>
                        <a:pt x="47" y="60"/>
                        <a:pt x="47" y="67"/>
                        <a:pt x="47" y="72"/>
                      </a:cubicBezTo>
                      <a:cubicBezTo>
                        <a:pt x="47" y="79"/>
                        <a:pt x="48" y="88"/>
                        <a:pt x="65" y="89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672" name="Freeform 18"/>
              <p:cNvSpPr>
                <a:spLocks noEditPoints="1"/>
              </p:cNvSpPr>
              <p:nvPr/>
            </p:nvSpPr>
            <p:spPr bwMode="auto">
              <a:xfrm>
                <a:off x="11764749" y="36192"/>
                <a:ext cx="319789" cy="481333"/>
              </a:xfrm>
              <a:custGeom>
                <a:avLst/>
                <a:gdLst>
                  <a:gd name="T0" fmla="*/ 33 w 69"/>
                  <a:gd name="T1" fmla="*/ 104 h 104"/>
                  <a:gd name="T2" fmla="*/ 8 w 69"/>
                  <a:gd name="T3" fmla="*/ 92 h 104"/>
                  <a:gd name="T4" fmla="*/ 0 w 69"/>
                  <a:gd name="T5" fmla="*/ 54 h 104"/>
                  <a:gd name="T6" fmla="*/ 9 w 69"/>
                  <a:gd name="T7" fmla="*/ 14 h 104"/>
                  <a:gd name="T8" fmla="*/ 36 w 69"/>
                  <a:gd name="T9" fmla="*/ 0 h 104"/>
                  <a:gd name="T10" fmla="*/ 69 w 69"/>
                  <a:gd name="T11" fmla="*/ 52 h 104"/>
                  <a:gd name="T12" fmla="*/ 59 w 69"/>
                  <a:gd name="T13" fmla="*/ 91 h 104"/>
                  <a:gd name="T14" fmla="*/ 33 w 69"/>
                  <a:gd name="T15" fmla="*/ 104 h 104"/>
                  <a:gd name="T16" fmla="*/ 35 w 69"/>
                  <a:gd name="T17" fmla="*/ 13 h 104"/>
                  <a:gd name="T18" fmla="*/ 16 w 69"/>
                  <a:gd name="T19" fmla="*/ 54 h 104"/>
                  <a:gd name="T20" fmla="*/ 34 w 69"/>
                  <a:gd name="T21" fmla="*/ 91 h 104"/>
                  <a:gd name="T22" fmla="*/ 52 w 69"/>
                  <a:gd name="T23" fmla="*/ 53 h 104"/>
                  <a:gd name="T24" fmla="*/ 35 w 69"/>
                  <a:gd name="T25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104">
                    <a:moveTo>
                      <a:pt x="33" y="104"/>
                    </a:moveTo>
                    <a:cubicBezTo>
                      <a:pt x="23" y="104"/>
                      <a:pt x="14" y="100"/>
                      <a:pt x="8" y="92"/>
                    </a:cubicBezTo>
                    <a:cubicBezTo>
                      <a:pt x="3" y="83"/>
                      <a:pt x="0" y="71"/>
                      <a:pt x="0" y="54"/>
                    </a:cubicBezTo>
                    <a:cubicBezTo>
                      <a:pt x="0" y="36"/>
                      <a:pt x="3" y="23"/>
                      <a:pt x="9" y="14"/>
                    </a:cubicBezTo>
                    <a:cubicBezTo>
                      <a:pt x="15" y="5"/>
                      <a:pt x="24" y="0"/>
                      <a:pt x="36" y="0"/>
                    </a:cubicBezTo>
                    <a:cubicBezTo>
                      <a:pt x="58" y="0"/>
                      <a:pt x="69" y="17"/>
                      <a:pt x="69" y="52"/>
                    </a:cubicBezTo>
                    <a:cubicBezTo>
                      <a:pt x="69" y="69"/>
                      <a:pt x="66" y="82"/>
                      <a:pt x="59" y="91"/>
                    </a:cubicBezTo>
                    <a:cubicBezTo>
                      <a:pt x="53" y="100"/>
                      <a:pt x="44" y="104"/>
                      <a:pt x="33" y="104"/>
                    </a:cubicBezTo>
                    <a:close/>
                    <a:moveTo>
                      <a:pt x="35" y="13"/>
                    </a:moveTo>
                    <a:cubicBezTo>
                      <a:pt x="22" y="13"/>
                      <a:pt x="16" y="27"/>
                      <a:pt x="16" y="54"/>
                    </a:cubicBezTo>
                    <a:cubicBezTo>
                      <a:pt x="16" y="79"/>
                      <a:pt x="22" y="91"/>
                      <a:pt x="34" y="91"/>
                    </a:cubicBezTo>
                    <a:cubicBezTo>
                      <a:pt x="46" y="91"/>
                      <a:pt x="52" y="79"/>
                      <a:pt x="52" y="53"/>
                    </a:cubicBezTo>
                    <a:cubicBezTo>
                      <a:pt x="52" y="26"/>
                      <a:pt x="46" y="13"/>
                      <a:pt x="35" y="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73" name="Freeform 19"/>
              <p:cNvSpPr>
                <a:spLocks/>
              </p:cNvSpPr>
              <p:nvPr/>
            </p:nvSpPr>
            <p:spPr bwMode="auto">
              <a:xfrm>
                <a:off x="121886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2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5" y="13"/>
                      <a:pt x="8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74" name="Freeform 21"/>
              <p:cNvSpPr>
                <a:spLocks noEditPoints="1"/>
              </p:cNvSpPr>
              <p:nvPr/>
            </p:nvSpPr>
            <p:spPr bwMode="auto">
              <a:xfrm>
                <a:off x="11286393" y="59478"/>
                <a:ext cx="348875" cy="458047"/>
              </a:xfrm>
              <a:custGeom>
                <a:avLst/>
                <a:gdLst>
                  <a:gd name="T0" fmla="*/ 31 w 294"/>
                  <a:gd name="T1" fmla="*/ 386 h 386"/>
                  <a:gd name="T2" fmla="*/ 47 w 294"/>
                  <a:gd name="T3" fmla="*/ 284 h 386"/>
                  <a:gd name="T4" fmla="*/ 0 w 294"/>
                  <a:gd name="T5" fmla="*/ 284 h 386"/>
                  <a:gd name="T6" fmla="*/ 0 w 294"/>
                  <a:gd name="T7" fmla="*/ 219 h 386"/>
                  <a:gd name="T8" fmla="*/ 57 w 294"/>
                  <a:gd name="T9" fmla="*/ 219 h 386"/>
                  <a:gd name="T10" fmla="*/ 66 w 294"/>
                  <a:gd name="T11" fmla="*/ 162 h 386"/>
                  <a:gd name="T12" fmla="*/ 16 w 294"/>
                  <a:gd name="T13" fmla="*/ 162 h 386"/>
                  <a:gd name="T14" fmla="*/ 16 w 294"/>
                  <a:gd name="T15" fmla="*/ 98 h 386"/>
                  <a:gd name="T16" fmla="*/ 76 w 294"/>
                  <a:gd name="T17" fmla="*/ 98 h 386"/>
                  <a:gd name="T18" fmla="*/ 90 w 294"/>
                  <a:gd name="T19" fmla="*/ 0 h 386"/>
                  <a:gd name="T20" fmla="*/ 151 w 294"/>
                  <a:gd name="T21" fmla="*/ 0 h 386"/>
                  <a:gd name="T22" fmla="*/ 135 w 294"/>
                  <a:gd name="T23" fmla="*/ 98 h 386"/>
                  <a:gd name="T24" fmla="*/ 187 w 294"/>
                  <a:gd name="T25" fmla="*/ 98 h 386"/>
                  <a:gd name="T26" fmla="*/ 201 w 294"/>
                  <a:gd name="T27" fmla="*/ 0 h 386"/>
                  <a:gd name="T28" fmla="*/ 263 w 294"/>
                  <a:gd name="T29" fmla="*/ 0 h 386"/>
                  <a:gd name="T30" fmla="*/ 246 w 294"/>
                  <a:gd name="T31" fmla="*/ 98 h 386"/>
                  <a:gd name="T32" fmla="*/ 294 w 294"/>
                  <a:gd name="T33" fmla="*/ 98 h 386"/>
                  <a:gd name="T34" fmla="*/ 294 w 294"/>
                  <a:gd name="T35" fmla="*/ 162 h 386"/>
                  <a:gd name="T36" fmla="*/ 237 w 294"/>
                  <a:gd name="T37" fmla="*/ 162 h 386"/>
                  <a:gd name="T38" fmla="*/ 227 w 294"/>
                  <a:gd name="T39" fmla="*/ 219 h 386"/>
                  <a:gd name="T40" fmla="*/ 277 w 294"/>
                  <a:gd name="T41" fmla="*/ 219 h 386"/>
                  <a:gd name="T42" fmla="*/ 277 w 294"/>
                  <a:gd name="T43" fmla="*/ 284 h 386"/>
                  <a:gd name="T44" fmla="*/ 218 w 294"/>
                  <a:gd name="T45" fmla="*/ 284 h 386"/>
                  <a:gd name="T46" fmla="*/ 204 w 294"/>
                  <a:gd name="T47" fmla="*/ 386 h 386"/>
                  <a:gd name="T48" fmla="*/ 142 w 294"/>
                  <a:gd name="T49" fmla="*/ 386 h 386"/>
                  <a:gd name="T50" fmla="*/ 159 w 294"/>
                  <a:gd name="T51" fmla="*/ 284 h 386"/>
                  <a:gd name="T52" fmla="*/ 106 w 294"/>
                  <a:gd name="T53" fmla="*/ 284 h 386"/>
                  <a:gd name="T54" fmla="*/ 92 w 294"/>
                  <a:gd name="T55" fmla="*/ 386 h 386"/>
                  <a:gd name="T56" fmla="*/ 31 w 294"/>
                  <a:gd name="T57" fmla="*/ 386 h 386"/>
                  <a:gd name="T58" fmla="*/ 168 w 294"/>
                  <a:gd name="T59" fmla="*/ 219 h 386"/>
                  <a:gd name="T60" fmla="*/ 177 w 294"/>
                  <a:gd name="T61" fmla="*/ 162 h 386"/>
                  <a:gd name="T62" fmla="*/ 125 w 294"/>
                  <a:gd name="T63" fmla="*/ 162 h 386"/>
                  <a:gd name="T64" fmla="*/ 118 w 294"/>
                  <a:gd name="T65" fmla="*/ 219 h 386"/>
                  <a:gd name="T66" fmla="*/ 168 w 294"/>
                  <a:gd name="T67" fmla="*/ 219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4" h="386">
                    <a:moveTo>
                      <a:pt x="31" y="386"/>
                    </a:moveTo>
                    <a:lnTo>
                      <a:pt x="47" y="284"/>
                    </a:lnTo>
                    <a:lnTo>
                      <a:pt x="0" y="284"/>
                    </a:lnTo>
                    <a:lnTo>
                      <a:pt x="0" y="219"/>
                    </a:lnTo>
                    <a:lnTo>
                      <a:pt x="57" y="219"/>
                    </a:lnTo>
                    <a:lnTo>
                      <a:pt x="66" y="162"/>
                    </a:lnTo>
                    <a:lnTo>
                      <a:pt x="16" y="162"/>
                    </a:lnTo>
                    <a:lnTo>
                      <a:pt x="16" y="98"/>
                    </a:lnTo>
                    <a:lnTo>
                      <a:pt x="76" y="98"/>
                    </a:lnTo>
                    <a:lnTo>
                      <a:pt x="90" y="0"/>
                    </a:lnTo>
                    <a:lnTo>
                      <a:pt x="151" y="0"/>
                    </a:lnTo>
                    <a:lnTo>
                      <a:pt x="135" y="98"/>
                    </a:lnTo>
                    <a:lnTo>
                      <a:pt x="187" y="98"/>
                    </a:lnTo>
                    <a:lnTo>
                      <a:pt x="201" y="0"/>
                    </a:lnTo>
                    <a:lnTo>
                      <a:pt x="263" y="0"/>
                    </a:lnTo>
                    <a:lnTo>
                      <a:pt x="246" y="98"/>
                    </a:lnTo>
                    <a:lnTo>
                      <a:pt x="294" y="98"/>
                    </a:lnTo>
                    <a:lnTo>
                      <a:pt x="294" y="162"/>
                    </a:lnTo>
                    <a:lnTo>
                      <a:pt x="237" y="162"/>
                    </a:lnTo>
                    <a:lnTo>
                      <a:pt x="227" y="219"/>
                    </a:lnTo>
                    <a:lnTo>
                      <a:pt x="277" y="219"/>
                    </a:lnTo>
                    <a:lnTo>
                      <a:pt x="277" y="284"/>
                    </a:lnTo>
                    <a:lnTo>
                      <a:pt x="218" y="284"/>
                    </a:lnTo>
                    <a:lnTo>
                      <a:pt x="204" y="386"/>
                    </a:lnTo>
                    <a:lnTo>
                      <a:pt x="142" y="386"/>
                    </a:lnTo>
                    <a:lnTo>
                      <a:pt x="159" y="284"/>
                    </a:lnTo>
                    <a:lnTo>
                      <a:pt x="106" y="284"/>
                    </a:lnTo>
                    <a:lnTo>
                      <a:pt x="92" y="386"/>
                    </a:lnTo>
                    <a:lnTo>
                      <a:pt x="31" y="386"/>
                    </a:lnTo>
                    <a:close/>
                    <a:moveTo>
                      <a:pt x="168" y="219"/>
                    </a:moveTo>
                    <a:lnTo>
                      <a:pt x="177" y="162"/>
                    </a:lnTo>
                    <a:lnTo>
                      <a:pt x="125" y="162"/>
                    </a:lnTo>
                    <a:lnTo>
                      <a:pt x="118" y="219"/>
                    </a:lnTo>
                    <a:lnTo>
                      <a:pt x="168" y="219"/>
                    </a:lnTo>
                    <a:close/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grpSp>
            <p:nvGrpSpPr>
              <p:cNvPr id="1675" name="Group 781"/>
              <p:cNvGrpSpPr/>
              <p:nvPr/>
            </p:nvGrpSpPr>
            <p:grpSpPr>
              <a:xfrm>
                <a:off x="3881682" y="31417"/>
                <a:ext cx="612096" cy="486108"/>
                <a:chOff x="9258271" y="-45770"/>
                <a:chExt cx="925513" cy="735013"/>
              </a:xfrm>
              <a:solidFill>
                <a:schemeClr val="accent4">
                  <a:lumMod val="20000"/>
                  <a:lumOff val="80000"/>
                  <a:alpha val="38000"/>
                </a:schemeClr>
              </a:solidFill>
            </p:grpSpPr>
            <p:sp>
              <p:nvSpPr>
                <p:cNvPr id="1680" name="Freeform 6"/>
                <p:cNvSpPr>
                  <a:spLocks noEditPoints="1"/>
                </p:cNvSpPr>
                <p:nvPr/>
              </p:nvSpPr>
              <p:spPr bwMode="auto">
                <a:xfrm>
                  <a:off x="9258271" y="-45770"/>
                  <a:ext cx="925513" cy="735013"/>
                </a:xfrm>
                <a:custGeom>
                  <a:avLst/>
                  <a:gdLst>
                    <a:gd name="T0" fmla="*/ 160 w 246"/>
                    <a:gd name="T1" fmla="*/ 152 h 194"/>
                    <a:gd name="T2" fmla="*/ 131 w 246"/>
                    <a:gd name="T3" fmla="*/ 175 h 194"/>
                    <a:gd name="T4" fmla="*/ 97 w 246"/>
                    <a:gd name="T5" fmla="*/ 189 h 194"/>
                    <a:gd name="T6" fmla="*/ 75 w 246"/>
                    <a:gd name="T7" fmla="*/ 158 h 194"/>
                    <a:gd name="T8" fmla="*/ 56 w 246"/>
                    <a:gd name="T9" fmla="*/ 189 h 194"/>
                    <a:gd name="T10" fmla="*/ 30 w 246"/>
                    <a:gd name="T11" fmla="*/ 169 h 194"/>
                    <a:gd name="T12" fmla="*/ 8 w 246"/>
                    <a:gd name="T13" fmla="*/ 136 h 194"/>
                    <a:gd name="T14" fmla="*/ 6 w 246"/>
                    <a:gd name="T15" fmla="*/ 92 h 194"/>
                    <a:gd name="T16" fmla="*/ 18 w 246"/>
                    <a:gd name="T17" fmla="*/ 68 h 194"/>
                    <a:gd name="T18" fmla="*/ 11 w 246"/>
                    <a:gd name="T19" fmla="*/ 86 h 194"/>
                    <a:gd name="T20" fmla="*/ 70 w 246"/>
                    <a:gd name="T21" fmla="*/ 45 h 194"/>
                    <a:gd name="T22" fmla="*/ 111 w 246"/>
                    <a:gd name="T23" fmla="*/ 20 h 194"/>
                    <a:gd name="T24" fmla="*/ 209 w 246"/>
                    <a:gd name="T25" fmla="*/ 44 h 194"/>
                    <a:gd name="T26" fmla="*/ 238 w 246"/>
                    <a:gd name="T27" fmla="*/ 41 h 194"/>
                    <a:gd name="T28" fmla="*/ 206 w 246"/>
                    <a:gd name="T29" fmla="*/ 122 h 194"/>
                    <a:gd name="T30" fmla="*/ 163 w 246"/>
                    <a:gd name="T31" fmla="*/ 135 h 194"/>
                    <a:gd name="T32" fmla="*/ 139 w 246"/>
                    <a:gd name="T33" fmla="*/ 117 h 194"/>
                    <a:gd name="T34" fmla="*/ 189 w 246"/>
                    <a:gd name="T35" fmla="*/ 120 h 194"/>
                    <a:gd name="T36" fmla="*/ 172 w 246"/>
                    <a:gd name="T37" fmla="*/ 132 h 194"/>
                    <a:gd name="T38" fmla="*/ 196 w 246"/>
                    <a:gd name="T39" fmla="*/ 117 h 194"/>
                    <a:gd name="T40" fmla="*/ 234 w 246"/>
                    <a:gd name="T41" fmla="*/ 43 h 194"/>
                    <a:gd name="T42" fmla="*/ 210 w 246"/>
                    <a:gd name="T43" fmla="*/ 58 h 194"/>
                    <a:gd name="T44" fmla="*/ 206 w 246"/>
                    <a:gd name="T45" fmla="*/ 64 h 194"/>
                    <a:gd name="T46" fmla="*/ 196 w 246"/>
                    <a:gd name="T47" fmla="*/ 76 h 194"/>
                    <a:gd name="T48" fmla="*/ 190 w 246"/>
                    <a:gd name="T49" fmla="*/ 72 h 194"/>
                    <a:gd name="T50" fmla="*/ 194 w 246"/>
                    <a:gd name="T51" fmla="*/ 49 h 194"/>
                    <a:gd name="T52" fmla="*/ 188 w 246"/>
                    <a:gd name="T53" fmla="*/ 30 h 194"/>
                    <a:gd name="T54" fmla="*/ 126 w 246"/>
                    <a:gd name="T55" fmla="*/ 15 h 194"/>
                    <a:gd name="T56" fmla="*/ 113 w 246"/>
                    <a:gd name="T57" fmla="*/ 32 h 194"/>
                    <a:gd name="T58" fmla="*/ 58 w 246"/>
                    <a:gd name="T59" fmla="*/ 85 h 194"/>
                    <a:gd name="T60" fmla="*/ 78 w 246"/>
                    <a:gd name="T61" fmla="*/ 93 h 194"/>
                    <a:gd name="T62" fmla="*/ 70 w 246"/>
                    <a:gd name="T63" fmla="*/ 120 h 194"/>
                    <a:gd name="T64" fmla="*/ 121 w 246"/>
                    <a:gd name="T65" fmla="*/ 108 h 194"/>
                    <a:gd name="T66" fmla="*/ 125 w 246"/>
                    <a:gd name="T67" fmla="*/ 80 h 194"/>
                    <a:gd name="T68" fmla="*/ 95 w 246"/>
                    <a:gd name="T69" fmla="*/ 128 h 194"/>
                    <a:gd name="T70" fmla="*/ 60 w 246"/>
                    <a:gd name="T71" fmla="*/ 100 h 194"/>
                    <a:gd name="T72" fmla="*/ 77 w 246"/>
                    <a:gd name="T73" fmla="*/ 49 h 194"/>
                    <a:gd name="T74" fmla="*/ 20 w 246"/>
                    <a:gd name="T75" fmla="*/ 105 h 194"/>
                    <a:gd name="T76" fmla="*/ 33 w 246"/>
                    <a:gd name="T77" fmla="*/ 172 h 194"/>
                    <a:gd name="T78" fmla="*/ 62 w 246"/>
                    <a:gd name="T79" fmla="*/ 181 h 194"/>
                    <a:gd name="T80" fmla="*/ 70 w 246"/>
                    <a:gd name="T81" fmla="*/ 149 h 194"/>
                    <a:gd name="T82" fmla="*/ 87 w 246"/>
                    <a:gd name="T83" fmla="*/ 154 h 194"/>
                    <a:gd name="T84" fmla="*/ 93 w 246"/>
                    <a:gd name="T85" fmla="*/ 162 h 194"/>
                    <a:gd name="T86" fmla="*/ 113 w 246"/>
                    <a:gd name="T87" fmla="*/ 184 h 194"/>
                    <a:gd name="T88" fmla="*/ 150 w 246"/>
                    <a:gd name="T89" fmla="*/ 128 h 194"/>
                    <a:gd name="T90" fmla="*/ 19 w 246"/>
                    <a:gd name="T91" fmla="*/ 133 h 194"/>
                    <a:gd name="T92" fmla="*/ 27 w 246"/>
                    <a:gd name="T93" fmla="*/ 162 h 194"/>
                    <a:gd name="T94" fmla="*/ 153 w 246"/>
                    <a:gd name="T95" fmla="*/ 138 h 194"/>
                    <a:gd name="T96" fmla="*/ 157 w 246"/>
                    <a:gd name="T97" fmla="*/ 168 h 194"/>
                    <a:gd name="T98" fmla="*/ 19 w 246"/>
                    <a:gd name="T99" fmla="*/ 87 h 194"/>
                    <a:gd name="T100" fmla="*/ 8 w 246"/>
                    <a:gd name="T101" fmla="*/ 83 h 194"/>
                    <a:gd name="T102" fmla="*/ 4 w 246"/>
                    <a:gd name="T103" fmla="*/ 75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6" h="194">
                      <a:moveTo>
                        <a:pt x="153" y="128"/>
                      </a:moveTo>
                      <a:cubicBezTo>
                        <a:pt x="154" y="132"/>
                        <a:pt x="156" y="135"/>
                        <a:pt x="157" y="139"/>
                      </a:cubicBezTo>
                      <a:cubicBezTo>
                        <a:pt x="158" y="143"/>
                        <a:pt x="159" y="148"/>
                        <a:pt x="160" y="152"/>
                      </a:cubicBezTo>
                      <a:cubicBezTo>
                        <a:pt x="160" y="156"/>
                        <a:pt x="161" y="160"/>
                        <a:pt x="161" y="164"/>
                      </a:cubicBezTo>
                      <a:cubicBezTo>
                        <a:pt x="163" y="172"/>
                        <a:pt x="160" y="176"/>
                        <a:pt x="152" y="176"/>
                      </a:cubicBezTo>
                      <a:cubicBezTo>
                        <a:pt x="145" y="176"/>
                        <a:pt x="138" y="175"/>
                        <a:pt x="131" y="175"/>
                      </a:cubicBezTo>
                      <a:cubicBezTo>
                        <a:pt x="130" y="175"/>
                        <a:pt x="128" y="175"/>
                        <a:pt x="127" y="176"/>
                      </a:cubicBezTo>
                      <a:cubicBezTo>
                        <a:pt x="123" y="180"/>
                        <a:pt x="119" y="183"/>
                        <a:pt x="116" y="187"/>
                      </a:cubicBezTo>
                      <a:cubicBezTo>
                        <a:pt x="111" y="193"/>
                        <a:pt x="103" y="194"/>
                        <a:pt x="97" y="189"/>
                      </a:cubicBezTo>
                      <a:cubicBezTo>
                        <a:pt x="92" y="183"/>
                        <a:pt x="89" y="177"/>
                        <a:pt x="85" y="170"/>
                      </a:cubicBezTo>
                      <a:cubicBezTo>
                        <a:pt x="83" y="166"/>
                        <a:pt x="84" y="162"/>
                        <a:pt x="90" y="158"/>
                      </a:cubicBezTo>
                      <a:cubicBezTo>
                        <a:pt x="83" y="158"/>
                        <a:pt x="79" y="158"/>
                        <a:pt x="75" y="158"/>
                      </a:cubicBezTo>
                      <a:cubicBezTo>
                        <a:pt x="73" y="163"/>
                        <a:pt x="70" y="168"/>
                        <a:pt x="68" y="173"/>
                      </a:cubicBezTo>
                      <a:cubicBezTo>
                        <a:pt x="68" y="175"/>
                        <a:pt x="67" y="177"/>
                        <a:pt x="67" y="179"/>
                      </a:cubicBezTo>
                      <a:cubicBezTo>
                        <a:pt x="67" y="187"/>
                        <a:pt x="64" y="190"/>
                        <a:pt x="56" y="189"/>
                      </a:cubicBezTo>
                      <a:cubicBezTo>
                        <a:pt x="48" y="188"/>
                        <a:pt x="41" y="186"/>
                        <a:pt x="33" y="183"/>
                      </a:cubicBezTo>
                      <a:cubicBezTo>
                        <a:pt x="28" y="182"/>
                        <a:pt x="27" y="178"/>
                        <a:pt x="28" y="173"/>
                      </a:cubicBezTo>
                      <a:cubicBezTo>
                        <a:pt x="29" y="171"/>
                        <a:pt x="29" y="169"/>
                        <a:pt x="30" y="169"/>
                      </a:cubicBezTo>
                      <a:cubicBezTo>
                        <a:pt x="24" y="166"/>
                        <a:pt x="18" y="164"/>
                        <a:pt x="13" y="160"/>
                      </a:cubicBezTo>
                      <a:cubicBezTo>
                        <a:pt x="10" y="158"/>
                        <a:pt x="7" y="153"/>
                        <a:pt x="5" y="149"/>
                      </a:cubicBezTo>
                      <a:cubicBezTo>
                        <a:pt x="3" y="144"/>
                        <a:pt x="3" y="140"/>
                        <a:pt x="8" y="136"/>
                      </a:cubicBezTo>
                      <a:cubicBezTo>
                        <a:pt x="16" y="130"/>
                        <a:pt x="18" y="123"/>
                        <a:pt x="16" y="113"/>
                      </a:cubicBezTo>
                      <a:cubicBezTo>
                        <a:pt x="16" y="108"/>
                        <a:pt x="16" y="102"/>
                        <a:pt x="16" y="98"/>
                      </a:cubicBezTo>
                      <a:cubicBezTo>
                        <a:pt x="13" y="96"/>
                        <a:pt x="8" y="95"/>
                        <a:pt x="6" y="92"/>
                      </a:cubicBezTo>
                      <a:cubicBezTo>
                        <a:pt x="3" y="88"/>
                        <a:pt x="1" y="83"/>
                        <a:pt x="1" y="78"/>
                      </a:cubicBezTo>
                      <a:cubicBezTo>
                        <a:pt x="0" y="71"/>
                        <a:pt x="9" y="64"/>
                        <a:pt x="16" y="62"/>
                      </a:cubicBezTo>
                      <a:cubicBezTo>
                        <a:pt x="17" y="64"/>
                        <a:pt x="17" y="66"/>
                        <a:pt x="18" y="68"/>
                      </a:cubicBezTo>
                      <a:cubicBezTo>
                        <a:pt x="18" y="71"/>
                        <a:pt x="18" y="73"/>
                        <a:pt x="19" y="76"/>
                      </a:cubicBezTo>
                      <a:cubicBezTo>
                        <a:pt x="17" y="75"/>
                        <a:pt x="16" y="75"/>
                        <a:pt x="15" y="75"/>
                      </a:cubicBezTo>
                      <a:cubicBezTo>
                        <a:pt x="14" y="78"/>
                        <a:pt x="13" y="81"/>
                        <a:pt x="11" y="86"/>
                      </a:cubicBezTo>
                      <a:cubicBezTo>
                        <a:pt x="14" y="85"/>
                        <a:pt x="16" y="85"/>
                        <a:pt x="17" y="84"/>
                      </a:cubicBezTo>
                      <a:cubicBezTo>
                        <a:pt x="20" y="81"/>
                        <a:pt x="22" y="79"/>
                        <a:pt x="24" y="76"/>
                      </a:cubicBezTo>
                      <a:cubicBezTo>
                        <a:pt x="35" y="59"/>
                        <a:pt x="50" y="49"/>
                        <a:pt x="70" y="45"/>
                      </a:cubicBezTo>
                      <a:cubicBezTo>
                        <a:pt x="78" y="44"/>
                        <a:pt x="86" y="41"/>
                        <a:pt x="92" y="34"/>
                      </a:cubicBezTo>
                      <a:cubicBezTo>
                        <a:pt x="92" y="33"/>
                        <a:pt x="94" y="32"/>
                        <a:pt x="95" y="32"/>
                      </a:cubicBezTo>
                      <a:cubicBezTo>
                        <a:pt x="102" y="31"/>
                        <a:pt x="106" y="25"/>
                        <a:pt x="111" y="20"/>
                      </a:cubicBezTo>
                      <a:cubicBezTo>
                        <a:pt x="130" y="1"/>
                        <a:pt x="160" y="0"/>
                        <a:pt x="180" y="17"/>
                      </a:cubicBezTo>
                      <a:cubicBezTo>
                        <a:pt x="186" y="22"/>
                        <a:pt x="193" y="27"/>
                        <a:pt x="199" y="32"/>
                      </a:cubicBezTo>
                      <a:cubicBezTo>
                        <a:pt x="203" y="35"/>
                        <a:pt x="206" y="39"/>
                        <a:pt x="209" y="44"/>
                      </a:cubicBezTo>
                      <a:cubicBezTo>
                        <a:pt x="211" y="48"/>
                        <a:pt x="213" y="48"/>
                        <a:pt x="216" y="45"/>
                      </a:cubicBezTo>
                      <a:cubicBezTo>
                        <a:pt x="218" y="44"/>
                        <a:pt x="220" y="42"/>
                        <a:pt x="222" y="40"/>
                      </a:cubicBezTo>
                      <a:cubicBezTo>
                        <a:pt x="227" y="33"/>
                        <a:pt x="235" y="33"/>
                        <a:pt x="238" y="41"/>
                      </a:cubicBezTo>
                      <a:cubicBezTo>
                        <a:pt x="241" y="49"/>
                        <a:pt x="243" y="56"/>
                        <a:pt x="244" y="64"/>
                      </a:cubicBezTo>
                      <a:cubicBezTo>
                        <a:pt x="246" y="75"/>
                        <a:pt x="245" y="86"/>
                        <a:pt x="241" y="97"/>
                      </a:cubicBezTo>
                      <a:cubicBezTo>
                        <a:pt x="235" y="113"/>
                        <a:pt x="223" y="122"/>
                        <a:pt x="206" y="122"/>
                      </a:cubicBezTo>
                      <a:cubicBezTo>
                        <a:pt x="204" y="122"/>
                        <a:pt x="203" y="122"/>
                        <a:pt x="201" y="122"/>
                      </a:cubicBezTo>
                      <a:cubicBezTo>
                        <a:pt x="195" y="121"/>
                        <a:pt x="192" y="122"/>
                        <a:pt x="190" y="128"/>
                      </a:cubicBezTo>
                      <a:cubicBezTo>
                        <a:pt x="186" y="139"/>
                        <a:pt x="172" y="143"/>
                        <a:pt x="163" y="135"/>
                      </a:cubicBezTo>
                      <a:cubicBezTo>
                        <a:pt x="160" y="132"/>
                        <a:pt x="158" y="130"/>
                        <a:pt x="155" y="127"/>
                      </a:cubicBezTo>
                      <a:cubicBezTo>
                        <a:pt x="154" y="128"/>
                        <a:pt x="154" y="128"/>
                        <a:pt x="153" y="128"/>
                      </a:cubicBezTo>
                      <a:close/>
                      <a:moveTo>
                        <a:pt x="139" y="117"/>
                      </a:moveTo>
                      <a:cubicBezTo>
                        <a:pt x="148" y="121"/>
                        <a:pt x="157" y="124"/>
                        <a:pt x="164" y="131"/>
                      </a:cubicBezTo>
                      <a:cubicBezTo>
                        <a:pt x="168" y="135"/>
                        <a:pt x="173" y="137"/>
                        <a:pt x="178" y="135"/>
                      </a:cubicBezTo>
                      <a:cubicBezTo>
                        <a:pt x="185" y="133"/>
                        <a:pt x="189" y="128"/>
                        <a:pt x="189" y="120"/>
                      </a:cubicBezTo>
                      <a:cubicBezTo>
                        <a:pt x="188" y="121"/>
                        <a:pt x="186" y="121"/>
                        <a:pt x="186" y="122"/>
                      </a:cubicBezTo>
                      <a:cubicBezTo>
                        <a:pt x="185" y="126"/>
                        <a:pt x="182" y="128"/>
                        <a:pt x="180" y="131"/>
                      </a:cubicBezTo>
                      <a:cubicBezTo>
                        <a:pt x="177" y="134"/>
                        <a:pt x="174" y="133"/>
                        <a:pt x="172" y="132"/>
                      </a:cubicBezTo>
                      <a:cubicBezTo>
                        <a:pt x="170" y="132"/>
                        <a:pt x="169" y="129"/>
                        <a:pt x="169" y="127"/>
                      </a:cubicBezTo>
                      <a:cubicBezTo>
                        <a:pt x="169" y="121"/>
                        <a:pt x="170" y="116"/>
                        <a:pt x="171" y="111"/>
                      </a:cubicBezTo>
                      <a:cubicBezTo>
                        <a:pt x="179" y="113"/>
                        <a:pt x="187" y="116"/>
                        <a:pt x="196" y="117"/>
                      </a:cubicBezTo>
                      <a:cubicBezTo>
                        <a:pt x="215" y="120"/>
                        <a:pt x="230" y="116"/>
                        <a:pt x="238" y="94"/>
                      </a:cubicBezTo>
                      <a:cubicBezTo>
                        <a:pt x="242" y="82"/>
                        <a:pt x="241" y="70"/>
                        <a:pt x="239" y="57"/>
                      </a:cubicBezTo>
                      <a:cubicBezTo>
                        <a:pt x="238" y="52"/>
                        <a:pt x="236" y="48"/>
                        <a:pt x="234" y="43"/>
                      </a:cubicBezTo>
                      <a:cubicBezTo>
                        <a:pt x="232" y="39"/>
                        <a:pt x="229" y="38"/>
                        <a:pt x="226" y="42"/>
                      </a:cubicBezTo>
                      <a:cubicBezTo>
                        <a:pt x="222" y="46"/>
                        <a:pt x="218" y="50"/>
                        <a:pt x="213" y="52"/>
                      </a:cubicBezTo>
                      <a:cubicBezTo>
                        <a:pt x="211" y="53"/>
                        <a:pt x="209" y="55"/>
                        <a:pt x="210" y="58"/>
                      </a:cubicBezTo>
                      <a:cubicBezTo>
                        <a:pt x="212" y="66"/>
                        <a:pt x="210" y="74"/>
                        <a:pt x="207" y="82"/>
                      </a:cubicBezTo>
                      <a:cubicBezTo>
                        <a:pt x="207" y="77"/>
                        <a:pt x="208" y="72"/>
                        <a:pt x="208" y="68"/>
                      </a:cubicBezTo>
                      <a:cubicBezTo>
                        <a:pt x="208" y="66"/>
                        <a:pt x="207" y="65"/>
                        <a:pt x="206" y="64"/>
                      </a:cubicBezTo>
                      <a:cubicBezTo>
                        <a:pt x="205" y="65"/>
                        <a:pt x="203" y="65"/>
                        <a:pt x="203" y="66"/>
                      </a:cubicBezTo>
                      <a:cubicBezTo>
                        <a:pt x="201" y="69"/>
                        <a:pt x="199" y="73"/>
                        <a:pt x="197" y="76"/>
                      </a:cubicBezTo>
                      <a:cubicBezTo>
                        <a:pt x="196" y="76"/>
                        <a:pt x="196" y="76"/>
                        <a:pt x="196" y="76"/>
                      </a:cubicBezTo>
                      <a:cubicBezTo>
                        <a:pt x="197" y="72"/>
                        <a:pt x="198" y="68"/>
                        <a:pt x="199" y="62"/>
                      </a:cubicBezTo>
                      <a:cubicBezTo>
                        <a:pt x="196" y="64"/>
                        <a:pt x="195" y="65"/>
                        <a:pt x="193" y="67"/>
                      </a:cubicBezTo>
                      <a:cubicBezTo>
                        <a:pt x="192" y="68"/>
                        <a:pt x="191" y="70"/>
                        <a:pt x="190" y="72"/>
                      </a:cubicBezTo>
                      <a:cubicBezTo>
                        <a:pt x="191" y="63"/>
                        <a:pt x="192" y="63"/>
                        <a:pt x="207" y="60"/>
                      </a:cubicBezTo>
                      <a:cubicBezTo>
                        <a:pt x="206" y="59"/>
                        <a:pt x="204" y="57"/>
                        <a:pt x="204" y="57"/>
                      </a:cubicBezTo>
                      <a:cubicBezTo>
                        <a:pt x="197" y="59"/>
                        <a:pt x="195" y="55"/>
                        <a:pt x="194" y="49"/>
                      </a:cubicBezTo>
                      <a:cubicBezTo>
                        <a:pt x="198" y="48"/>
                        <a:pt x="202" y="47"/>
                        <a:pt x="206" y="46"/>
                      </a:cubicBezTo>
                      <a:cubicBezTo>
                        <a:pt x="202" y="40"/>
                        <a:pt x="198" y="33"/>
                        <a:pt x="190" y="32"/>
                      </a:cubicBezTo>
                      <a:cubicBezTo>
                        <a:pt x="189" y="32"/>
                        <a:pt x="188" y="31"/>
                        <a:pt x="188" y="30"/>
                      </a:cubicBezTo>
                      <a:cubicBezTo>
                        <a:pt x="182" y="25"/>
                        <a:pt x="176" y="19"/>
                        <a:pt x="169" y="14"/>
                      </a:cubicBezTo>
                      <a:cubicBezTo>
                        <a:pt x="163" y="11"/>
                        <a:pt x="156" y="9"/>
                        <a:pt x="150" y="9"/>
                      </a:cubicBezTo>
                      <a:cubicBezTo>
                        <a:pt x="142" y="10"/>
                        <a:pt x="134" y="13"/>
                        <a:pt x="126" y="15"/>
                      </a:cubicBezTo>
                      <a:cubicBezTo>
                        <a:pt x="119" y="18"/>
                        <a:pt x="112" y="22"/>
                        <a:pt x="108" y="30"/>
                      </a:cubicBezTo>
                      <a:cubicBezTo>
                        <a:pt x="112" y="30"/>
                        <a:pt x="115" y="30"/>
                        <a:pt x="118" y="30"/>
                      </a:cubicBezTo>
                      <a:cubicBezTo>
                        <a:pt x="117" y="31"/>
                        <a:pt x="115" y="32"/>
                        <a:pt x="113" y="32"/>
                      </a:cubicBezTo>
                      <a:cubicBezTo>
                        <a:pt x="107" y="34"/>
                        <a:pt x="100" y="32"/>
                        <a:pt x="95" y="38"/>
                      </a:cubicBezTo>
                      <a:cubicBezTo>
                        <a:pt x="86" y="48"/>
                        <a:pt x="76" y="57"/>
                        <a:pt x="67" y="68"/>
                      </a:cubicBezTo>
                      <a:cubicBezTo>
                        <a:pt x="63" y="73"/>
                        <a:pt x="61" y="79"/>
                        <a:pt x="58" y="85"/>
                      </a:cubicBezTo>
                      <a:cubicBezTo>
                        <a:pt x="58" y="86"/>
                        <a:pt x="58" y="88"/>
                        <a:pt x="59" y="89"/>
                      </a:cubicBezTo>
                      <a:cubicBezTo>
                        <a:pt x="62" y="94"/>
                        <a:pt x="65" y="99"/>
                        <a:pt x="69" y="104"/>
                      </a:cubicBezTo>
                      <a:cubicBezTo>
                        <a:pt x="72" y="100"/>
                        <a:pt x="75" y="96"/>
                        <a:pt x="78" y="93"/>
                      </a:cubicBezTo>
                      <a:cubicBezTo>
                        <a:pt x="77" y="96"/>
                        <a:pt x="76" y="99"/>
                        <a:pt x="74" y="103"/>
                      </a:cubicBezTo>
                      <a:cubicBezTo>
                        <a:pt x="72" y="106"/>
                        <a:pt x="70" y="109"/>
                        <a:pt x="69" y="113"/>
                      </a:cubicBezTo>
                      <a:cubicBezTo>
                        <a:pt x="68" y="115"/>
                        <a:pt x="69" y="118"/>
                        <a:pt x="70" y="120"/>
                      </a:cubicBezTo>
                      <a:cubicBezTo>
                        <a:pt x="76" y="129"/>
                        <a:pt x="84" y="129"/>
                        <a:pt x="94" y="124"/>
                      </a:cubicBezTo>
                      <a:cubicBezTo>
                        <a:pt x="100" y="120"/>
                        <a:pt x="107" y="117"/>
                        <a:pt x="114" y="115"/>
                      </a:cubicBezTo>
                      <a:cubicBezTo>
                        <a:pt x="118" y="114"/>
                        <a:pt x="121" y="112"/>
                        <a:pt x="121" y="108"/>
                      </a:cubicBezTo>
                      <a:cubicBezTo>
                        <a:pt x="121" y="100"/>
                        <a:pt x="121" y="91"/>
                        <a:pt x="121" y="83"/>
                      </a:cubicBezTo>
                      <a:cubicBezTo>
                        <a:pt x="121" y="75"/>
                        <a:pt x="121" y="68"/>
                        <a:pt x="121" y="60"/>
                      </a:cubicBezTo>
                      <a:cubicBezTo>
                        <a:pt x="123" y="67"/>
                        <a:pt x="124" y="74"/>
                        <a:pt x="125" y="80"/>
                      </a:cubicBezTo>
                      <a:cubicBezTo>
                        <a:pt x="127" y="92"/>
                        <a:pt x="128" y="103"/>
                        <a:pt x="124" y="114"/>
                      </a:cubicBezTo>
                      <a:cubicBezTo>
                        <a:pt x="123" y="116"/>
                        <a:pt x="121" y="118"/>
                        <a:pt x="120" y="118"/>
                      </a:cubicBezTo>
                      <a:cubicBezTo>
                        <a:pt x="111" y="119"/>
                        <a:pt x="103" y="124"/>
                        <a:pt x="95" y="128"/>
                      </a:cubicBezTo>
                      <a:cubicBezTo>
                        <a:pt x="82" y="136"/>
                        <a:pt x="73" y="131"/>
                        <a:pt x="64" y="121"/>
                      </a:cubicBezTo>
                      <a:cubicBezTo>
                        <a:pt x="63" y="120"/>
                        <a:pt x="63" y="117"/>
                        <a:pt x="64" y="116"/>
                      </a:cubicBezTo>
                      <a:cubicBezTo>
                        <a:pt x="67" y="110"/>
                        <a:pt x="64" y="105"/>
                        <a:pt x="60" y="100"/>
                      </a:cubicBezTo>
                      <a:cubicBezTo>
                        <a:pt x="56" y="95"/>
                        <a:pt x="52" y="89"/>
                        <a:pt x="55" y="82"/>
                      </a:cubicBezTo>
                      <a:cubicBezTo>
                        <a:pt x="56" y="77"/>
                        <a:pt x="59" y="73"/>
                        <a:pt x="62" y="69"/>
                      </a:cubicBezTo>
                      <a:cubicBezTo>
                        <a:pt x="66" y="62"/>
                        <a:pt x="72" y="56"/>
                        <a:pt x="77" y="49"/>
                      </a:cubicBezTo>
                      <a:cubicBezTo>
                        <a:pt x="76" y="49"/>
                        <a:pt x="74" y="49"/>
                        <a:pt x="74" y="49"/>
                      </a:cubicBezTo>
                      <a:cubicBezTo>
                        <a:pt x="61" y="52"/>
                        <a:pt x="50" y="56"/>
                        <a:pt x="40" y="64"/>
                      </a:cubicBezTo>
                      <a:cubicBezTo>
                        <a:pt x="28" y="75"/>
                        <a:pt x="21" y="88"/>
                        <a:pt x="20" y="105"/>
                      </a:cubicBezTo>
                      <a:cubicBezTo>
                        <a:pt x="19" y="122"/>
                        <a:pt x="25" y="137"/>
                        <a:pt x="34" y="152"/>
                      </a:cubicBezTo>
                      <a:cubicBezTo>
                        <a:pt x="35" y="154"/>
                        <a:pt x="37" y="158"/>
                        <a:pt x="36" y="161"/>
                      </a:cubicBezTo>
                      <a:cubicBezTo>
                        <a:pt x="36" y="165"/>
                        <a:pt x="35" y="169"/>
                        <a:pt x="33" y="172"/>
                      </a:cubicBezTo>
                      <a:cubicBezTo>
                        <a:pt x="32" y="177"/>
                        <a:pt x="33" y="179"/>
                        <a:pt x="36" y="180"/>
                      </a:cubicBezTo>
                      <a:cubicBezTo>
                        <a:pt x="44" y="182"/>
                        <a:pt x="51" y="183"/>
                        <a:pt x="58" y="184"/>
                      </a:cubicBezTo>
                      <a:cubicBezTo>
                        <a:pt x="60" y="184"/>
                        <a:pt x="62" y="182"/>
                        <a:pt x="62" y="181"/>
                      </a:cubicBezTo>
                      <a:cubicBezTo>
                        <a:pt x="63" y="178"/>
                        <a:pt x="63" y="174"/>
                        <a:pt x="65" y="172"/>
                      </a:cubicBezTo>
                      <a:cubicBezTo>
                        <a:pt x="70" y="166"/>
                        <a:pt x="70" y="159"/>
                        <a:pt x="70" y="152"/>
                      </a:cubicBezTo>
                      <a:cubicBezTo>
                        <a:pt x="70" y="151"/>
                        <a:pt x="70" y="150"/>
                        <a:pt x="70" y="149"/>
                      </a:cubicBezTo>
                      <a:cubicBezTo>
                        <a:pt x="70" y="148"/>
                        <a:pt x="70" y="148"/>
                        <a:pt x="70" y="147"/>
                      </a:cubicBezTo>
                      <a:cubicBezTo>
                        <a:pt x="71" y="154"/>
                        <a:pt x="75" y="154"/>
                        <a:pt x="80" y="154"/>
                      </a:cubicBezTo>
                      <a:cubicBezTo>
                        <a:pt x="82" y="154"/>
                        <a:pt x="85" y="154"/>
                        <a:pt x="87" y="154"/>
                      </a:cubicBezTo>
                      <a:cubicBezTo>
                        <a:pt x="93" y="154"/>
                        <a:pt x="101" y="156"/>
                        <a:pt x="103" y="145"/>
                      </a:cubicBezTo>
                      <a:cubicBezTo>
                        <a:pt x="103" y="151"/>
                        <a:pt x="103" y="155"/>
                        <a:pt x="103" y="157"/>
                      </a:cubicBezTo>
                      <a:cubicBezTo>
                        <a:pt x="99" y="159"/>
                        <a:pt x="96" y="161"/>
                        <a:pt x="93" y="162"/>
                      </a:cubicBezTo>
                      <a:cubicBezTo>
                        <a:pt x="89" y="164"/>
                        <a:pt x="88" y="168"/>
                        <a:pt x="90" y="170"/>
                      </a:cubicBezTo>
                      <a:cubicBezTo>
                        <a:pt x="93" y="176"/>
                        <a:pt x="96" y="181"/>
                        <a:pt x="100" y="186"/>
                      </a:cubicBezTo>
                      <a:cubicBezTo>
                        <a:pt x="104" y="189"/>
                        <a:pt x="109" y="188"/>
                        <a:pt x="113" y="184"/>
                      </a:cubicBezTo>
                      <a:cubicBezTo>
                        <a:pt x="114" y="182"/>
                        <a:pt x="116" y="180"/>
                        <a:pt x="118" y="179"/>
                      </a:cubicBezTo>
                      <a:cubicBezTo>
                        <a:pt x="122" y="175"/>
                        <a:pt x="126" y="172"/>
                        <a:pt x="130" y="169"/>
                      </a:cubicBezTo>
                      <a:cubicBezTo>
                        <a:pt x="141" y="158"/>
                        <a:pt x="146" y="143"/>
                        <a:pt x="150" y="128"/>
                      </a:cubicBezTo>
                      <a:cubicBezTo>
                        <a:pt x="150" y="127"/>
                        <a:pt x="148" y="125"/>
                        <a:pt x="147" y="124"/>
                      </a:cubicBezTo>
                      <a:cubicBezTo>
                        <a:pt x="145" y="121"/>
                        <a:pt x="142" y="119"/>
                        <a:pt x="139" y="117"/>
                      </a:cubicBezTo>
                      <a:close/>
                      <a:moveTo>
                        <a:pt x="19" y="133"/>
                      </a:moveTo>
                      <a:cubicBezTo>
                        <a:pt x="17" y="135"/>
                        <a:pt x="13" y="137"/>
                        <a:pt x="10" y="140"/>
                      </a:cubicBezTo>
                      <a:cubicBezTo>
                        <a:pt x="9" y="141"/>
                        <a:pt x="8" y="143"/>
                        <a:pt x="8" y="145"/>
                      </a:cubicBezTo>
                      <a:cubicBezTo>
                        <a:pt x="8" y="152"/>
                        <a:pt x="19" y="163"/>
                        <a:pt x="27" y="162"/>
                      </a:cubicBezTo>
                      <a:cubicBezTo>
                        <a:pt x="31" y="162"/>
                        <a:pt x="33" y="159"/>
                        <a:pt x="31" y="155"/>
                      </a:cubicBezTo>
                      <a:cubicBezTo>
                        <a:pt x="27" y="147"/>
                        <a:pt x="23" y="140"/>
                        <a:pt x="19" y="133"/>
                      </a:cubicBezTo>
                      <a:close/>
                      <a:moveTo>
                        <a:pt x="153" y="138"/>
                      </a:moveTo>
                      <a:cubicBezTo>
                        <a:pt x="147" y="150"/>
                        <a:pt x="141" y="161"/>
                        <a:pt x="135" y="172"/>
                      </a:cubicBezTo>
                      <a:cubicBezTo>
                        <a:pt x="142" y="172"/>
                        <a:pt x="148" y="173"/>
                        <a:pt x="155" y="172"/>
                      </a:cubicBezTo>
                      <a:cubicBezTo>
                        <a:pt x="156" y="172"/>
                        <a:pt x="157" y="169"/>
                        <a:pt x="157" y="168"/>
                      </a:cubicBezTo>
                      <a:cubicBezTo>
                        <a:pt x="157" y="161"/>
                        <a:pt x="157" y="155"/>
                        <a:pt x="156" y="149"/>
                      </a:cubicBezTo>
                      <a:cubicBezTo>
                        <a:pt x="155" y="145"/>
                        <a:pt x="154" y="142"/>
                        <a:pt x="153" y="138"/>
                      </a:cubicBezTo>
                      <a:close/>
                      <a:moveTo>
                        <a:pt x="19" y="87"/>
                      </a:moveTo>
                      <a:cubicBezTo>
                        <a:pt x="17" y="88"/>
                        <a:pt x="15" y="89"/>
                        <a:pt x="14" y="89"/>
                      </a:cubicBezTo>
                      <a:cubicBezTo>
                        <a:pt x="12" y="89"/>
                        <a:pt x="10" y="89"/>
                        <a:pt x="10" y="88"/>
                      </a:cubicBezTo>
                      <a:cubicBezTo>
                        <a:pt x="9" y="87"/>
                        <a:pt x="8" y="85"/>
                        <a:pt x="8" y="83"/>
                      </a:cubicBezTo>
                      <a:cubicBezTo>
                        <a:pt x="10" y="78"/>
                        <a:pt x="11" y="73"/>
                        <a:pt x="13" y="68"/>
                      </a:cubicBezTo>
                      <a:cubicBezTo>
                        <a:pt x="12" y="68"/>
                        <a:pt x="12" y="68"/>
                        <a:pt x="11" y="68"/>
                      </a:cubicBezTo>
                      <a:cubicBezTo>
                        <a:pt x="9" y="70"/>
                        <a:pt x="6" y="72"/>
                        <a:pt x="4" y="75"/>
                      </a:cubicBezTo>
                      <a:cubicBezTo>
                        <a:pt x="2" y="78"/>
                        <a:pt x="6" y="91"/>
                        <a:pt x="10" y="93"/>
                      </a:cubicBezTo>
                      <a:cubicBezTo>
                        <a:pt x="14" y="95"/>
                        <a:pt x="19" y="92"/>
                        <a:pt x="1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81" name="Freeform 8"/>
                <p:cNvSpPr>
                  <a:spLocks/>
                </p:cNvSpPr>
                <p:nvPr/>
              </p:nvSpPr>
              <p:spPr bwMode="auto">
                <a:xfrm>
                  <a:off x="9288433" y="457468"/>
                  <a:ext cx="93663" cy="114300"/>
                </a:xfrm>
                <a:custGeom>
                  <a:avLst/>
                  <a:gdLst>
                    <a:gd name="T0" fmla="*/ 11 w 25"/>
                    <a:gd name="T1" fmla="*/ 0 h 30"/>
                    <a:gd name="T2" fmla="*/ 23 w 25"/>
                    <a:gd name="T3" fmla="*/ 22 h 30"/>
                    <a:gd name="T4" fmla="*/ 19 w 25"/>
                    <a:gd name="T5" fmla="*/ 29 h 30"/>
                    <a:gd name="T6" fmla="*/ 0 w 25"/>
                    <a:gd name="T7" fmla="*/ 12 h 30"/>
                    <a:gd name="T8" fmla="*/ 2 w 25"/>
                    <a:gd name="T9" fmla="*/ 7 h 30"/>
                    <a:gd name="T10" fmla="*/ 11 w 25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30">
                      <a:moveTo>
                        <a:pt x="11" y="0"/>
                      </a:moveTo>
                      <a:cubicBezTo>
                        <a:pt x="15" y="7"/>
                        <a:pt x="19" y="14"/>
                        <a:pt x="23" y="22"/>
                      </a:cubicBezTo>
                      <a:cubicBezTo>
                        <a:pt x="25" y="26"/>
                        <a:pt x="23" y="29"/>
                        <a:pt x="19" y="29"/>
                      </a:cubicBezTo>
                      <a:cubicBezTo>
                        <a:pt x="11" y="30"/>
                        <a:pt x="0" y="19"/>
                        <a:pt x="0" y="12"/>
                      </a:cubicBezTo>
                      <a:cubicBezTo>
                        <a:pt x="0" y="10"/>
                        <a:pt x="1" y="8"/>
                        <a:pt x="2" y="7"/>
                      </a:cubicBezTo>
                      <a:cubicBezTo>
                        <a:pt x="5" y="4"/>
                        <a:pt x="9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82" name="Freeform 9"/>
                <p:cNvSpPr>
                  <a:spLocks/>
                </p:cNvSpPr>
                <p:nvPr/>
              </p:nvSpPr>
              <p:spPr bwMode="auto">
                <a:xfrm>
                  <a:off x="9766271" y="476518"/>
                  <a:ext cx="82550" cy="133350"/>
                </a:xfrm>
                <a:custGeom>
                  <a:avLst/>
                  <a:gdLst>
                    <a:gd name="T0" fmla="*/ 18 w 22"/>
                    <a:gd name="T1" fmla="*/ 0 h 35"/>
                    <a:gd name="T2" fmla="*/ 21 w 22"/>
                    <a:gd name="T3" fmla="*/ 11 h 35"/>
                    <a:gd name="T4" fmla="*/ 22 w 22"/>
                    <a:gd name="T5" fmla="*/ 30 h 35"/>
                    <a:gd name="T6" fmla="*/ 20 w 22"/>
                    <a:gd name="T7" fmla="*/ 34 h 35"/>
                    <a:gd name="T8" fmla="*/ 0 w 22"/>
                    <a:gd name="T9" fmla="*/ 34 h 35"/>
                    <a:gd name="T10" fmla="*/ 18 w 22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5">
                      <a:moveTo>
                        <a:pt x="18" y="0"/>
                      </a:moveTo>
                      <a:cubicBezTo>
                        <a:pt x="19" y="4"/>
                        <a:pt x="20" y="7"/>
                        <a:pt x="21" y="11"/>
                      </a:cubicBezTo>
                      <a:cubicBezTo>
                        <a:pt x="22" y="17"/>
                        <a:pt x="22" y="23"/>
                        <a:pt x="22" y="30"/>
                      </a:cubicBezTo>
                      <a:cubicBezTo>
                        <a:pt x="22" y="31"/>
                        <a:pt x="21" y="34"/>
                        <a:pt x="20" y="34"/>
                      </a:cubicBezTo>
                      <a:cubicBezTo>
                        <a:pt x="13" y="35"/>
                        <a:pt x="7" y="34"/>
                        <a:pt x="0" y="34"/>
                      </a:cubicBezTo>
                      <a:cubicBezTo>
                        <a:pt x="6" y="23"/>
                        <a:pt x="12" y="12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83" name="Freeform 10"/>
                <p:cNvSpPr>
                  <a:spLocks/>
                </p:cNvSpPr>
                <p:nvPr/>
              </p:nvSpPr>
              <p:spPr bwMode="auto">
                <a:xfrm>
                  <a:off x="9266208" y="211405"/>
                  <a:ext cx="63500" cy="103188"/>
                </a:xfrm>
                <a:custGeom>
                  <a:avLst/>
                  <a:gdLst>
                    <a:gd name="T0" fmla="*/ 17 w 17"/>
                    <a:gd name="T1" fmla="*/ 19 h 27"/>
                    <a:gd name="T2" fmla="*/ 8 w 17"/>
                    <a:gd name="T3" fmla="*/ 25 h 27"/>
                    <a:gd name="T4" fmla="*/ 2 w 17"/>
                    <a:gd name="T5" fmla="*/ 7 h 27"/>
                    <a:gd name="T6" fmla="*/ 9 w 17"/>
                    <a:gd name="T7" fmla="*/ 0 h 27"/>
                    <a:gd name="T8" fmla="*/ 11 w 17"/>
                    <a:gd name="T9" fmla="*/ 0 h 27"/>
                    <a:gd name="T10" fmla="*/ 6 w 17"/>
                    <a:gd name="T11" fmla="*/ 15 h 27"/>
                    <a:gd name="T12" fmla="*/ 8 w 17"/>
                    <a:gd name="T13" fmla="*/ 20 h 27"/>
                    <a:gd name="T14" fmla="*/ 12 w 17"/>
                    <a:gd name="T15" fmla="*/ 21 h 27"/>
                    <a:gd name="T16" fmla="*/ 17 w 17"/>
                    <a:gd name="T17" fmla="*/ 19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7">
                      <a:moveTo>
                        <a:pt x="17" y="19"/>
                      </a:moveTo>
                      <a:cubicBezTo>
                        <a:pt x="17" y="24"/>
                        <a:pt x="12" y="27"/>
                        <a:pt x="8" y="25"/>
                      </a:cubicBezTo>
                      <a:cubicBezTo>
                        <a:pt x="4" y="23"/>
                        <a:pt x="0" y="10"/>
                        <a:pt x="2" y="7"/>
                      </a:cubicBezTo>
                      <a:cubicBezTo>
                        <a:pt x="4" y="4"/>
                        <a:pt x="7" y="2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9" y="5"/>
                        <a:pt x="8" y="10"/>
                        <a:pt x="6" y="15"/>
                      </a:cubicBezTo>
                      <a:cubicBezTo>
                        <a:pt x="6" y="17"/>
                        <a:pt x="7" y="19"/>
                        <a:pt x="8" y="20"/>
                      </a:cubicBezTo>
                      <a:cubicBezTo>
                        <a:pt x="8" y="21"/>
                        <a:pt x="10" y="21"/>
                        <a:pt x="12" y="21"/>
                      </a:cubicBezTo>
                      <a:cubicBezTo>
                        <a:pt x="13" y="21"/>
                        <a:pt x="15" y="20"/>
                        <a:pt x="17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84" name="Freeform 11"/>
                <p:cNvSpPr>
                  <a:spLocks noEditPoints="1"/>
                </p:cNvSpPr>
                <p:nvPr/>
              </p:nvSpPr>
              <p:spPr bwMode="auto">
                <a:xfrm>
                  <a:off x="9829771" y="159018"/>
                  <a:ext cx="93663" cy="68263"/>
                </a:xfrm>
                <a:custGeom>
                  <a:avLst/>
                  <a:gdLst>
                    <a:gd name="T0" fmla="*/ 0 w 25"/>
                    <a:gd name="T1" fmla="*/ 12 h 18"/>
                    <a:gd name="T2" fmla="*/ 18 w 25"/>
                    <a:gd name="T3" fmla="*/ 0 h 18"/>
                    <a:gd name="T4" fmla="*/ 25 w 25"/>
                    <a:gd name="T5" fmla="*/ 8 h 18"/>
                    <a:gd name="T6" fmla="*/ 9 w 25"/>
                    <a:gd name="T7" fmla="*/ 18 h 18"/>
                    <a:gd name="T8" fmla="*/ 4 w 25"/>
                    <a:gd name="T9" fmla="*/ 11 h 18"/>
                    <a:gd name="T10" fmla="*/ 0 w 25"/>
                    <a:gd name="T11" fmla="*/ 12 h 18"/>
                    <a:gd name="T12" fmla="*/ 15 w 25"/>
                    <a:gd name="T13" fmla="*/ 11 h 18"/>
                    <a:gd name="T14" fmla="*/ 10 w 25"/>
                    <a:gd name="T15" fmla="*/ 9 h 18"/>
                    <a:gd name="T16" fmla="*/ 7 w 25"/>
                    <a:gd name="T17" fmla="*/ 12 h 18"/>
                    <a:gd name="T18" fmla="*/ 9 w 25"/>
                    <a:gd name="T19" fmla="*/ 15 h 18"/>
                    <a:gd name="T20" fmla="*/ 15 w 25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18">
                      <a:moveTo>
                        <a:pt x="0" y="12"/>
                      </a:moveTo>
                      <a:cubicBezTo>
                        <a:pt x="8" y="3"/>
                        <a:pt x="8" y="3"/>
                        <a:pt x="18" y="0"/>
                      </a:cubicBezTo>
                      <a:cubicBezTo>
                        <a:pt x="18" y="5"/>
                        <a:pt x="21" y="8"/>
                        <a:pt x="25" y="8"/>
                      </a:cubicBezTo>
                      <a:cubicBezTo>
                        <a:pt x="19" y="11"/>
                        <a:pt x="14" y="15"/>
                        <a:pt x="9" y="18"/>
                      </a:cubicBezTo>
                      <a:cubicBezTo>
                        <a:pt x="7" y="16"/>
                        <a:pt x="6" y="14"/>
                        <a:pt x="4" y="11"/>
                      </a:cubicBezTo>
                      <a:cubicBezTo>
                        <a:pt x="3" y="11"/>
                        <a:pt x="2" y="11"/>
                        <a:pt x="0" y="12"/>
                      </a:cubicBezTo>
                      <a:close/>
                      <a:moveTo>
                        <a:pt x="15" y="11"/>
                      </a:moveTo>
                      <a:cubicBezTo>
                        <a:pt x="13" y="10"/>
                        <a:pt x="11" y="9"/>
                        <a:pt x="10" y="9"/>
                      </a:cubicBezTo>
                      <a:cubicBezTo>
                        <a:pt x="9" y="9"/>
                        <a:pt x="7" y="11"/>
                        <a:pt x="7" y="12"/>
                      </a:cubicBezTo>
                      <a:cubicBezTo>
                        <a:pt x="7" y="13"/>
                        <a:pt x="8" y="14"/>
                        <a:pt x="9" y="15"/>
                      </a:cubicBezTo>
                      <a:cubicBezTo>
                        <a:pt x="11" y="14"/>
                        <a:pt x="12" y="13"/>
                        <a:pt x="1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85" name="Freeform 12"/>
                <p:cNvSpPr>
                  <a:spLocks/>
                </p:cNvSpPr>
                <p:nvPr/>
              </p:nvSpPr>
              <p:spPr bwMode="auto">
                <a:xfrm>
                  <a:off x="9604346" y="101868"/>
                  <a:ext cx="101600" cy="98425"/>
                </a:xfrm>
                <a:custGeom>
                  <a:avLst/>
                  <a:gdLst>
                    <a:gd name="T0" fmla="*/ 27 w 27"/>
                    <a:gd name="T1" fmla="*/ 2 h 26"/>
                    <a:gd name="T2" fmla="*/ 11 w 27"/>
                    <a:gd name="T3" fmla="*/ 16 h 26"/>
                    <a:gd name="T4" fmla="*/ 10 w 27"/>
                    <a:gd name="T5" fmla="*/ 9 h 26"/>
                    <a:gd name="T6" fmla="*/ 9 w 27"/>
                    <a:gd name="T7" fmla="*/ 9 h 26"/>
                    <a:gd name="T8" fmla="*/ 0 w 27"/>
                    <a:gd name="T9" fmla="*/ 26 h 26"/>
                    <a:gd name="T10" fmla="*/ 27 w 27"/>
                    <a:gd name="T1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7" y="2"/>
                      </a:moveTo>
                      <a:cubicBezTo>
                        <a:pt x="18" y="3"/>
                        <a:pt x="14" y="8"/>
                        <a:pt x="11" y="16"/>
                      </a:cubicBezTo>
                      <a:cubicBezTo>
                        <a:pt x="11" y="14"/>
                        <a:pt x="10" y="12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6" y="15"/>
                        <a:pt x="3" y="21"/>
                        <a:pt x="0" y="26"/>
                      </a:cubicBezTo>
                      <a:cubicBezTo>
                        <a:pt x="3" y="6"/>
                        <a:pt x="10" y="0"/>
                        <a:pt x="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86" name="Freeform 13"/>
                <p:cNvSpPr>
                  <a:spLocks/>
                </p:cNvSpPr>
                <p:nvPr/>
              </p:nvSpPr>
              <p:spPr bwMode="auto">
                <a:xfrm>
                  <a:off x="10071071" y="124093"/>
                  <a:ext cx="52388" cy="42863"/>
                </a:xfrm>
                <a:custGeom>
                  <a:avLst/>
                  <a:gdLst>
                    <a:gd name="T0" fmla="*/ 14 w 14"/>
                    <a:gd name="T1" fmla="*/ 0 h 11"/>
                    <a:gd name="T2" fmla="*/ 0 w 14"/>
                    <a:gd name="T3" fmla="*/ 10 h 11"/>
                    <a:gd name="T4" fmla="*/ 14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14" y="0"/>
                      </a:moveTo>
                      <a:cubicBezTo>
                        <a:pt x="11" y="7"/>
                        <a:pt x="5" y="11"/>
                        <a:pt x="0" y="10"/>
                      </a:cubicBezTo>
                      <a:cubicBezTo>
                        <a:pt x="4" y="7"/>
                        <a:pt x="9" y="3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87" name="Freeform 14"/>
                <p:cNvSpPr>
                  <a:spLocks/>
                </p:cNvSpPr>
                <p:nvPr/>
              </p:nvSpPr>
              <p:spPr bwMode="auto">
                <a:xfrm>
                  <a:off x="9799608" y="106630"/>
                  <a:ext cx="38100" cy="36513"/>
                </a:xfrm>
                <a:custGeom>
                  <a:avLst/>
                  <a:gdLst>
                    <a:gd name="T0" fmla="*/ 1 w 10"/>
                    <a:gd name="T1" fmla="*/ 10 h 10"/>
                    <a:gd name="T2" fmla="*/ 10 w 10"/>
                    <a:gd name="T3" fmla="*/ 0 h 10"/>
                    <a:gd name="T4" fmla="*/ 1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0" y="5"/>
                        <a:pt x="2" y="3"/>
                        <a:pt x="10" y="0"/>
                      </a:cubicBezTo>
                      <a:cubicBezTo>
                        <a:pt x="7" y="3"/>
                        <a:pt x="4" y="7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88" name="Freeform 15"/>
                <p:cNvSpPr>
                  <a:spLocks/>
                </p:cNvSpPr>
                <p:nvPr/>
              </p:nvSpPr>
              <p:spPr bwMode="auto">
                <a:xfrm>
                  <a:off x="9874221" y="347930"/>
                  <a:ext cx="23813" cy="19050"/>
                </a:xfrm>
                <a:custGeom>
                  <a:avLst/>
                  <a:gdLst>
                    <a:gd name="T0" fmla="*/ 6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3"/>
                        <a:pt x="2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  <p:sp>
              <p:nvSpPr>
                <p:cNvPr id="1689" name="Freeform 16"/>
                <p:cNvSpPr>
                  <a:spLocks/>
                </p:cNvSpPr>
                <p:nvPr/>
              </p:nvSpPr>
              <p:spPr bwMode="auto">
                <a:xfrm>
                  <a:off x="9856758" y="192355"/>
                  <a:ext cx="30163" cy="23813"/>
                </a:xfrm>
                <a:custGeom>
                  <a:avLst/>
                  <a:gdLst>
                    <a:gd name="T0" fmla="*/ 8 w 8"/>
                    <a:gd name="T1" fmla="*/ 2 h 6"/>
                    <a:gd name="T2" fmla="*/ 2 w 8"/>
                    <a:gd name="T3" fmla="*/ 6 h 6"/>
                    <a:gd name="T4" fmla="*/ 0 w 8"/>
                    <a:gd name="T5" fmla="*/ 3 h 6"/>
                    <a:gd name="T6" fmla="*/ 3 w 8"/>
                    <a:gd name="T7" fmla="*/ 0 h 6"/>
                    <a:gd name="T8" fmla="*/ 8 w 8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8" y="2"/>
                      </a:moveTo>
                      <a:cubicBezTo>
                        <a:pt x="5" y="4"/>
                        <a:pt x="4" y="5"/>
                        <a:pt x="2" y="6"/>
                      </a:cubicBez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1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solidFill>
                      <a:srgbClr val="000000"/>
                    </a:solidFill>
                    <a:ea typeface="MS PGothic" charset="0"/>
                  </a:endParaRPr>
                </a:p>
              </p:txBody>
            </p:sp>
          </p:grpSp>
          <p:sp>
            <p:nvSpPr>
              <p:cNvPr id="1676" name="Freeform 23"/>
              <p:cNvSpPr>
                <a:spLocks/>
              </p:cNvSpPr>
              <p:nvPr/>
            </p:nvSpPr>
            <p:spPr bwMode="auto">
              <a:xfrm>
                <a:off x="8266810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2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2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8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77" name="Freeform 24"/>
              <p:cNvSpPr>
                <a:spLocks/>
              </p:cNvSpPr>
              <p:nvPr/>
            </p:nvSpPr>
            <p:spPr bwMode="auto">
              <a:xfrm>
                <a:off x="8567726" y="52676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78" name="Freeform 17"/>
              <p:cNvSpPr>
                <a:spLocks/>
              </p:cNvSpPr>
              <p:nvPr/>
            </p:nvSpPr>
            <p:spPr bwMode="auto">
              <a:xfrm>
                <a:off x="8868642" y="52675"/>
                <a:ext cx="164840" cy="464850"/>
              </a:xfrm>
              <a:custGeom>
                <a:avLst/>
                <a:gdLst>
                  <a:gd name="T0" fmla="*/ 36 w 36"/>
                  <a:gd name="T1" fmla="*/ 0 h 101"/>
                  <a:gd name="T2" fmla="*/ 36 w 36"/>
                  <a:gd name="T3" fmla="*/ 101 h 101"/>
                  <a:gd name="T4" fmla="*/ 20 w 36"/>
                  <a:gd name="T5" fmla="*/ 101 h 101"/>
                  <a:gd name="T6" fmla="*/ 20 w 36"/>
                  <a:gd name="T7" fmla="*/ 20 h 101"/>
                  <a:gd name="T8" fmla="*/ 11 w 36"/>
                  <a:gd name="T9" fmla="*/ 25 h 101"/>
                  <a:gd name="T10" fmla="*/ 0 w 36"/>
                  <a:gd name="T11" fmla="*/ 29 h 101"/>
                  <a:gd name="T12" fmla="*/ 0 w 36"/>
                  <a:gd name="T13" fmla="*/ 15 h 101"/>
                  <a:gd name="T14" fmla="*/ 7 w 36"/>
                  <a:gd name="T15" fmla="*/ 12 h 101"/>
                  <a:gd name="T16" fmla="*/ 15 w 36"/>
                  <a:gd name="T17" fmla="*/ 9 h 101"/>
                  <a:gd name="T18" fmla="*/ 22 w 36"/>
                  <a:gd name="T19" fmla="*/ 5 h 101"/>
                  <a:gd name="T20" fmla="*/ 30 w 36"/>
                  <a:gd name="T21" fmla="*/ 0 h 101"/>
                  <a:gd name="T22" fmla="*/ 36 w 36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01">
                    <a:moveTo>
                      <a:pt x="36" y="0"/>
                    </a:moveTo>
                    <a:cubicBezTo>
                      <a:pt x="36" y="101"/>
                      <a:pt x="36" y="101"/>
                      <a:pt x="36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4" y="24"/>
                      <a:pt x="11" y="25"/>
                    </a:cubicBezTo>
                    <a:cubicBezTo>
                      <a:pt x="8" y="26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4"/>
                      <a:pt x="5" y="13"/>
                      <a:pt x="7" y="12"/>
                    </a:cubicBezTo>
                    <a:cubicBezTo>
                      <a:pt x="10" y="11"/>
                      <a:pt x="12" y="10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  <p:sp>
            <p:nvSpPr>
              <p:cNvPr id="1679" name="Freeform 24"/>
              <p:cNvSpPr>
                <a:spLocks/>
              </p:cNvSpPr>
              <p:nvPr/>
            </p:nvSpPr>
            <p:spPr bwMode="auto">
              <a:xfrm>
                <a:off x="216679" y="46890"/>
                <a:ext cx="171435" cy="464849"/>
              </a:xfrm>
              <a:custGeom>
                <a:avLst/>
                <a:gdLst>
                  <a:gd name="T0" fmla="*/ 37 w 37"/>
                  <a:gd name="T1" fmla="*/ 0 h 101"/>
                  <a:gd name="T2" fmla="*/ 37 w 37"/>
                  <a:gd name="T3" fmla="*/ 101 h 101"/>
                  <a:gd name="T4" fmla="*/ 21 w 37"/>
                  <a:gd name="T5" fmla="*/ 101 h 101"/>
                  <a:gd name="T6" fmla="*/ 21 w 37"/>
                  <a:gd name="T7" fmla="*/ 20 h 101"/>
                  <a:gd name="T8" fmla="*/ 11 w 37"/>
                  <a:gd name="T9" fmla="*/ 25 h 101"/>
                  <a:gd name="T10" fmla="*/ 0 w 37"/>
                  <a:gd name="T11" fmla="*/ 29 h 101"/>
                  <a:gd name="T12" fmla="*/ 0 w 37"/>
                  <a:gd name="T13" fmla="*/ 15 h 101"/>
                  <a:gd name="T14" fmla="*/ 8 w 37"/>
                  <a:gd name="T15" fmla="*/ 13 h 101"/>
                  <a:gd name="T16" fmla="*/ 15 w 37"/>
                  <a:gd name="T17" fmla="*/ 9 h 101"/>
                  <a:gd name="T18" fmla="*/ 22 w 37"/>
                  <a:gd name="T19" fmla="*/ 5 h 101"/>
                  <a:gd name="T20" fmla="*/ 30 w 37"/>
                  <a:gd name="T21" fmla="*/ 0 h 101"/>
                  <a:gd name="T22" fmla="*/ 37 w 37"/>
                  <a:gd name="T2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01">
                    <a:moveTo>
                      <a:pt x="37" y="0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2"/>
                      <a:pt x="15" y="24"/>
                      <a:pt x="11" y="25"/>
                    </a:cubicBezTo>
                    <a:cubicBezTo>
                      <a:pt x="8" y="27"/>
                      <a:pt x="4" y="28"/>
                      <a:pt x="0" y="2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5"/>
                      <a:pt x="5" y="14"/>
                      <a:pt x="8" y="13"/>
                    </a:cubicBezTo>
                    <a:cubicBezTo>
                      <a:pt x="10" y="12"/>
                      <a:pt x="13" y="11"/>
                      <a:pt x="15" y="9"/>
                    </a:cubicBezTo>
                    <a:cubicBezTo>
                      <a:pt x="17" y="8"/>
                      <a:pt x="20" y="7"/>
                      <a:pt x="22" y="5"/>
                    </a:cubicBezTo>
                    <a:cubicBezTo>
                      <a:pt x="25" y="4"/>
                      <a:pt x="27" y="2"/>
                      <a:pt x="30" y="0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31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solidFill>
                    <a:srgbClr val="000000"/>
                  </a:solidFill>
                  <a:ea typeface="MS PGothic" charset="0"/>
                </a:endParaRPr>
              </a:p>
            </p:txBody>
          </p:sp>
        </p:grpSp>
      </p:grpSp>
      <p:sp>
        <p:nvSpPr>
          <p:cNvPr id="2554" name="Rectangle 255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192">
              <a:defRPr/>
            </a:pPr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defTabSz="913154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199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201706"/>
            <a:ext cx="7837714" cy="529407"/>
          </a:xfrm>
        </p:spPr>
        <p:txBody>
          <a:bodyPr lIns="0" rIns="0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192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TIME NOT TO EXCEED &lt;minutes&gt;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192"/>
            <a:fld id="{77A80767-0168-4202-AF54-9FDB461E3B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92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55431" y="201709"/>
            <a:ext cx="3918857" cy="311727"/>
          </a:xfrm>
        </p:spPr>
        <p:txBody>
          <a:bodyPr vert="horz" wrap="square" lIns="127337" tIns="79586" rIns="127337" bIns="79586" rtlCol="0" anchor="t">
            <a:noAutofit/>
          </a:bodyPr>
          <a:lstStyle>
            <a:lvl1pPr marL="0" indent="0" algn="r">
              <a:buFontTx/>
              <a:buNone/>
              <a:defRPr lang="en-US" sz="1412" b="0" cap="none" dirty="0">
                <a:ln w="3175">
                  <a:noFill/>
                </a:ln>
                <a:solidFill>
                  <a:srgbClr val="000000"/>
                </a:solidFill>
                <a:effectLst/>
                <a:latin typeface="+mn-lt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Presenter: 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216030701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7" y="201706"/>
            <a:ext cx="11756571" cy="511268"/>
          </a:xfrm>
        </p:spPr>
        <p:txBody>
          <a:bodyPr lIns="0" rIns="0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17717" y="1189177"/>
            <a:ext cx="11756571" cy="1862754"/>
          </a:xfr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  <a:lvl2pPr marL="0" indent="0">
              <a:buFontTx/>
              <a:buNone/>
              <a:defRPr sz="1675">
                <a:solidFill>
                  <a:srgbClr val="000000"/>
                </a:solidFill>
              </a:defRPr>
            </a:lvl2pPr>
            <a:lvl3pPr marL="175499" indent="0">
              <a:buNone/>
              <a:defRPr sz="1500">
                <a:solidFill>
                  <a:srgbClr val="000000"/>
                </a:solidFill>
              </a:defRPr>
            </a:lvl3pPr>
            <a:lvl4pPr marL="350998" indent="0">
              <a:buNone/>
              <a:defRPr>
                <a:solidFill>
                  <a:srgbClr val="000000"/>
                </a:solidFill>
              </a:defRPr>
            </a:lvl4pPr>
            <a:lvl5pPr marL="526496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192"/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TIME NOT TO EXCEED &lt;minutes&gt;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192"/>
            <a:fld id="{77A80767-0168-4202-AF54-9FDB461E3B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92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94157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2209681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440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29569" y="0"/>
            <a:ext cx="505877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139"/>
            <a:endParaRPr lang="en-US" sz="1223" dirty="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040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08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2949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8699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1460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2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896A2-D8B5-4526-AAA0-EA85D5B1A636}" type="datetimeFigureOut">
              <a:rPr lang="nl-NL" smtClean="0"/>
              <a:t>25-10-2016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7C2C5-E0B9-4E7A-A1F0-5386925F735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01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31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4.png"/><Relationship Id="rId11" Type="http://schemas.openxmlformats.org/officeDocument/2006/relationships/image" Target="../media/image19.em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834" y="2107446"/>
            <a:ext cx="6276530" cy="2062069"/>
          </a:xfrm>
        </p:spPr>
        <p:txBody>
          <a:bodyPr/>
          <a:lstStyle/>
          <a:p>
            <a:r>
              <a:rPr lang="en-US" dirty="0"/>
              <a:t>Liberty Global</a:t>
            </a:r>
            <a:br>
              <a:rPr lang="en-US" dirty="0"/>
            </a:br>
            <a:r>
              <a:rPr lang="en-US" dirty="0" err="1"/>
              <a:t>Guavus</a:t>
            </a:r>
            <a:r>
              <a:rPr lang="en-US" dirty="0"/>
              <a:t> for </a:t>
            </a:r>
            <a:r>
              <a:rPr lang="en-US" dirty="0" err="1"/>
              <a:t>Ziggo</a:t>
            </a:r>
            <a:br>
              <a:rPr lang="en-US" dirty="0"/>
            </a:br>
            <a:r>
              <a:rPr lang="en-US" dirty="0"/>
              <a:t>architecture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81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513127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Align on high level scope to make sure we’re on the same page</a:t>
            </a:r>
          </a:p>
          <a:p>
            <a:endParaRPr lang="en-US" dirty="0"/>
          </a:p>
          <a:p>
            <a:r>
              <a:rPr lang="en-US" dirty="0"/>
              <a:t>Discuss architecture components for step 1 – </a:t>
            </a:r>
            <a:r>
              <a:rPr lang="en-US" dirty="0" err="1"/>
              <a:t>Guavus</a:t>
            </a:r>
            <a:r>
              <a:rPr lang="en-US" dirty="0"/>
              <a:t> for </a:t>
            </a:r>
            <a:r>
              <a:rPr lang="en-US" dirty="0" err="1"/>
              <a:t>Ziggo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51133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Simplified setup of Liberty Universal </a:t>
            </a:r>
            <a:r>
              <a:rPr lang="en-US" sz="3600" dirty="0" err="1"/>
              <a:t>Analyics</a:t>
            </a:r>
            <a:r>
              <a:rPr lang="en-US" sz="3600" dirty="0"/>
              <a:t> Platform</a:t>
            </a:r>
            <a:endParaRPr lang="nl-NL" sz="36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717510" y="4863264"/>
            <a:ext cx="7709169" cy="1703189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96794" y="5401112"/>
            <a:ext cx="7327275" cy="44820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LUAP Platform - Production</a:t>
            </a:r>
            <a:endParaRPr lang="nl-NL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96794" y="5983783"/>
            <a:ext cx="7327275" cy="44820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LUAP Platform – Dev, Test &amp; Acceptance</a:t>
            </a:r>
            <a:endParaRPr lang="nl-NL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41613" y="4916640"/>
            <a:ext cx="6992037" cy="448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i="1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Platform Foundation</a:t>
            </a:r>
            <a:endParaRPr lang="nl-NL" sz="1961" i="1" dirty="0" err="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7510" y="2622226"/>
            <a:ext cx="7709169" cy="2177746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96794" y="2714996"/>
            <a:ext cx="6992037" cy="448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i="1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Business Applications</a:t>
            </a:r>
            <a:endParaRPr lang="nl-NL" sz="1961" i="1" dirty="0" err="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96794" y="3191912"/>
            <a:ext cx="1434263" cy="14482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Guavus</a:t>
            </a:r>
            <a:endParaRPr lang="nl-NL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70048" y="3191912"/>
            <a:ext cx="1434263" cy="1448248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Customer Experience</a:t>
            </a:r>
            <a:endParaRPr lang="nl-NL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843301" y="3191912"/>
            <a:ext cx="1434263" cy="1448248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Audience </a:t>
            </a:r>
            <a:r>
              <a: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mngmnt</a:t>
            </a:r>
            <a:endParaRPr lang="nl-NL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316554" y="3191912"/>
            <a:ext cx="1434263" cy="1448248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Other use case</a:t>
            </a:r>
            <a:endParaRPr lang="nl-NL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789806" y="3191912"/>
            <a:ext cx="1434263" cy="1448248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Other use case</a:t>
            </a:r>
            <a:endParaRPr lang="nl-NL" sz="1765" dirty="0" err="1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7510" y="1723684"/>
            <a:ext cx="7709169" cy="831499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07151" y="1700995"/>
            <a:ext cx="6992037" cy="448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i="1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Using </a:t>
            </a:r>
            <a:r>
              <a:rPr lang="en-US" sz="1961" i="1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OpCo’s</a:t>
            </a:r>
            <a:endParaRPr lang="nl-NL" sz="1961" i="1" dirty="0" err="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8683" y="2149916"/>
            <a:ext cx="1468043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568" dirty="0">
                <a:solidFill>
                  <a:srgbClr val="002050"/>
                </a:solidFill>
                <a:latin typeface="Segoe UI"/>
              </a:rPr>
              <a:t>Virgin media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390640" y="2192755"/>
            <a:ext cx="1468043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568" dirty="0" err="1">
                <a:solidFill>
                  <a:srgbClr val="002050"/>
                </a:solidFill>
                <a:latin typeface="Segoe UI"/>
              </a:rPr>
              <a:t>Ziggo</a:t>
            </a:r>
            <a:endParaRPr lang="en-US" sz="1568" dirty="0">
              <a:solidFill>
                <a:srgbClr val="002050"/>
              </a:solidFill>
              <a:latin typeface="Segoe U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51377" y="2174019"/>
            <a:ext cx="1468043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568" dirty="0">
                <a:solidFill>
                  <a:srgbClr val="002050"/>
                </a:solidFill>
                <a:latin typeface="Segoe UI"/>
              </a:rPr>
              <a:t>Unity Media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96042" y="2174019"/>
            <a:ext cx="1468043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568" dirty="0">
                <a:solidFill>
                  <a:srgbClr val="002050"/>
                </a:solidFill>
                <a:latin typeface="Segoe UI"/>
              </a:rPr>
              <a:t>UPC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8516321" y="4863264"/>
            <a:ext cx="448208" cy="1703189"/>
          </a:xfrm>
          <a:prstGeom prst="rightBrac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nl-NL" sz="1765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5" name="Right Brace 24"/>
          <p:cNvSpPr/>
          <p:nvPr/>
        </p:nvSpPr>
        <p:spPr>
          <a:xfrm>
            <a:off x="8516320" y="2622227"/>
            <a:ext cx="448208" cy="2177746"/>
          </a:xfrm>
          <a:prstGeom prst="rightBrac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nl-NL" sz="1765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6" name="Right Brace 25"/>
          <p:cNvSpPr/>
          <p:nvPr/>
        </p:nvSpPr>
        <p:spPr>
          <a:xfrm>
            <a:off x="8530822" y="1741881"/>
            <a:ext cx="448208" cy="813303"/>
          </a:xfrm>
          <a:prstGeom prst="rightBrac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nl-NL" sz="1765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058702" y="4916640"/>
            <a:ext cx="2689623" cy="1538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568" dirty="0">
                <a:solidFill>
                  <a:srgbClr val="505050"/>
                </a:solidFill>
                <a:latin typeface="Segoe UI"/>
              </a:rPr>
              <a:t>Consists of: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Production environment 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DTA environment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Data sources connections &amp; basic data transformations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72055" y="2700316"/>
            <a:ext cx="2689623" cy="2021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568" dirty="0">
                <a:solidFill>
                  <a:srgbClr val="505050"/>
                </a:solidFill>
                <a:latin typeface="Segoe UI"/>
              </a:rPr>
              <a:t>Consists of: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Business applications that can be shared for multiple </a:t>
            </a:r>
            <a:r>
              <a:rPr lang="en-US" sz="1568" dirty="0" err="1">
                <a:solidFill>
                  <a:srgbClr val="505050"/>
                </a:solidFill>
                <a:latin typeface="Segoe UI"/>
              </a:rPr>
              <a:t>OpCo’s</a:t>
            </a:r>
            <a:endParaRPr lang="en-US" sz="1568" dirty="0">
              <a:solidFill>
                <a:srgbClr val="505050"/>
              </a:solidFill>
              <a:latin typeface="Segoe UI"/>
            </a:endParaRP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Application specific functionality (analytics, user interface, </a:t>
            </a:r>
            <a:r>
              <a:rPr lang="en-US" sz="1568" dirty="0" err="1">
                <a:solidFill>
                  <a:srgbClr val="505050"/>
                </a:solidFill>
                <a:latin typeface="Segoe UI"/>
              </a:rPr>
              <a:t>etc</a:t>
            </a:r>
            <a:r>
              <a:rPr lang="en-US" sz="1568" dirty="0">
                <a:solidFill>
                  <a:srgbClr val="505050"/>
                </a:solidFill>
                <a:latin typeface="Segoe UI"/>
              </a:rPr>
              <a:t>)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endParaRPr lang="en-US" sz="1568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087608" y="1785425"/>
            <a:ext cx="2689623" cy="5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568" dirty="0">
                <a:solidFill>
                  <a:srgbClr val="505050"/>
                </a:solidFill>
                <a:latin typeface="Segoe UI"/>
              </a:rPr>
              <a:t>Users of applications of the platform. </a:t>
            </a:r>
          </a:p>
        </p:txBody>
      </p:sp>
      <p:grpSp>
        <p:nvGrpSpPr>
          <p:cNvPr id="31" name="Group 30"/>
          <p:cNvGrpSpPr/>
          <p:nvPr>
            <p:custDataLst>
              <p:tags r:id="rId1"/>
            </p:custDataLst>
          </p:nvPr>
        </p:nvGrpSpPr>
        <p:grpSpPr>
          <a:xfrm rot="1386608">
            <a:off x="9231605" y="446880"/>
            <a:ext cx="3725478" cy="261010"/>
            <a:chOff x="5572420" y="1498600"/>
            <a:chExt cx="3114380" cy="266244"/>
          </a:xfrm>
        </p:grpSpPr>
        <p:sp>
          <p:nvSpPr>
            <p:cNvPr id="32" name="TextBox 31"/>
            <p:cNvSpPr txBox="1"/>
            <p:nvPr/>
          </p:nvSpPr>
          <p:spPr>
            <a:xfrm>
              <a:off x="5572421" y="1539389"/>
              <a:ext cx="3114379" cy="18466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1">
              <a:spAutoFit/>
            </a:bodyPr>
            <a:lstStyle/>
            <a:p>
              <a:pPr algn="ctr" defTabSz="914367"/>
              <a:r>
                <a:rPr lang="nl-NL" sz="1176" b="1" dirty="0">
                  <a:solidFill>
                    <a:srgbClr val="FF0000"/>
                  </a:solidFill>
                  <a:latin typeface="Arial"/>
                </a:rPr>
                <a:t>For discussion purposes!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572421" y="1498600"/>
              <a:ext cx="3114379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572420" y="1764844"/>
              <a:ext cx="3114379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3644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Scope step 1 – </a:t>
            </a:r>
            <a:r>
              <a:rPr lang="en-US" sz="3600" dirty="0" err="1"/>
              <a:t>Guavus</a:t>
            </a:r>
            <a:r>
              <a:rPr lang="en-US" sz="3600" dirty="0"/>
              <a:t> for </a:t>
            </a:r>
            <a:r>
              <a:rPr lang="en-US" sz="3600" dirty="0" err="1"/>
              <a:t>Ziggo</a:t>
            </a:r>
            <a:endParaRPr lang="nl-NL" sz="36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717510" y="4863264"/>
            <a:ext cx="7709169" cy="1703189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96794" y="5401112"/>
            <a:ext cx="7327275" cy="44820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LUAP Platform - Production</a:t>
            </a:r>
            <a:endParaRPr lang="nl-NL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96794" y="5983783"/>
            <a:ext cx="7327275" cy="44820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LUAP Platform – Dev, Test &amp; Acceptance</a:t>
            </a:r>
            <a:endParaRPr lang="nl-NL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41613" y="4916640"/>
            <a:ext cx="6992037" cy="448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i="1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Platform Foundation</a:t>
            </a:r>
            <a:endParaRPr lang="nl-NL" sz="1961" i="1" dirty="0" err="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7510" y="2622226"/>
            <a:ext cx="7709169" cy="2177746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96794" y="2714996"/>
            <a:ext cx="6992037" cy="448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i="1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Business Applications</a:t>
            </a:r>
            <a:endParaRPr lang="nl-NL" sz="1961" i="1" dirty="0" err="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96794" y="3191912"/>
            <a:ext cx="1434263" cy="14482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Guavus</a:t>
            </a:r>
            <a:endParaRPr lang="nl-NL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70048" y="3191912"/>
            <a:ext cx="1434263" cy="1448248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Customer Experience</a:t>
            </a:r>
            <a:endParaRPr lang="nl-NL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843301" y="3191912"/>
            <a:ext cx="1434263" cy="1448248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Audience </a:t>
            </a:r>
            <a:r>
              <a: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mngmnt</a:t>
            </a:r>
            <a:endParaRPr lang="nl-NL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316554" y="3191912"/>
            <a:ext cx="1434263" cy="1448248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Other use case</a:t>
            </a:r>
            <a:endParaRPr lang="nl-NL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789806" y="3191912"/>
            <a:ext cx="1434263" cy="1448248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Other use case</a:t>
            </a:r>
            <a:endParaRPr lang="nl-NL" sz="1765" dirty="0" err="1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7510" y="1723684"/>
            <a:ext cx="7709169" cy="831499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07151" y="1700995"/>
            <a:ext cx="6992037" cy="448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i="1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Using </a:t>
            </a:r>
            <a:r>
              <a:rPr lang="en-US" sz="1961" i="1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OpCo’s</a:t>
            </a:r>
            <a:endParaRPr lang="nl-NL" sz="1961" i="1" dirty="0" err="1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51377" y="2174019"/>
            <a:ext cx="1468043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568" dirty="0">
                <a:solidFill>
                  <a:srgbClr val="002050"/>
                </a:solidFill>
                <a:latin typeface="Segoe UI"/>
              </a:rPr>
              <a:t>Unity Media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96042" y="2174019"/>
            <a:ext cx="1468043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568" dirty="0">
                <a:solidFill>
                  <a:srgbClr val="002050"/>
                </a:solidFill>
                <a:latin typeface="Segoe UI"/>
              </a:rPr>
              <a:t>UPC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2370046" y="2149203"/>
            <a:ext cx="6146274" cy="2767437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858683" y="2149916"/>
            <a:ext cx="1468043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568" dirty="0">
                <a:solidFill>
                  <a:srgbClr val="002050"/>
                </a:solidFill>
                <a:latin typeface="Segoe UI"/>
              </a:rPr>
              <a:t>Virgin media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90640" y="2192755"/>
            <a:ext cx="1468043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568" dirty="0" err="1">
                <a:solidFill>
                  <a:srgbClr val="002050"/>
                </a:solidFill>
                <a:latin typeface="Segoe UI"/>
              </a:rPr>
              <a:t>Ziggo</a:t>
            </a:r>
            <a:endParaRPr lang="en-US" sz="1568" dirty="0">
              <a:solidFill>
                <a:srgbClr val="002050"/>
              </a:solidFill>
              <a:latin typeface="Segoe U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40080" y="1512395"/>
            <a:ext cx="0" cy="5226030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40080" y="1512395"/>
            <a:ext cx="1690977" cy="0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640080" y="6651302"/>
            <a:ext cx="10557937" cy="49614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1211132" y="4916640"/>
            <a:ext cx="7035" cy="1765514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331057" y="4916640"/>
            <a:ext cx="8900225" cy="0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331057" y="1493633"/>
            <a:ext cx="0" cy="3423007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 bwMode="auto">
          <a:xfrm>
            <a:off x="8932986" y="5069866"/>
            <a:ext cx="2084442" cy="1459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0000"/>
                </a:solidFill>
                <a:ea typeface="Segoe UI" pitchFamily="34" charset="0"/>
                <a:cs typeface="Segoe UI" pitchFamily="34" charset="0"/>
              </a:rPr>
              <a:t>In scope for the first release of the platform</a:t>
            </a:r>
            <a:endParaRPr lang="nl-NL" sz="2400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648663" y="1050333"/>
            <a:ext cx="3028494" cy="35898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unified platform foundation will support various business applications and </a:t>
            </a: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OpCo’s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. To make sure that the platform is setup for success, the required platform foundation components for </a:t>
            </a: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Guavus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should be made available in the first release</a:t>
            </a:r>
            <a:endParaRPr lang="nl-NL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52881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887002" y="3993520"/>
            <a:ext cx="6415704" cy="639393"/>
            <a:chOff x="2709971" y="4016256"/>
            <a:chExt cx="6415704" cy="639393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4541065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456612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72159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7287706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8203253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9118800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625518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09971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lowchart: Magnetic Disk 3"/>
          <p:cNvSpPr/>
          <p:nvPr/>
        </p:nvSpPr>
        <p:spPr>
          <a:xfrm>
            <a:off x="3368844" y="5830160"/>
            <a:ext cx="1196282" cy="845648"/>
          </a:xfrm>
          <a:prstGeom prst="flowChartMagneticDisk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IVR</a:t>
            </a:r>
          </a:p>
        </p:txBody>
      </p:sp>
      <p:sp>
        <p:nvSpPr>
          <p:cNvPr id="5" name="Flowchart: Magnetic Disk 4"/>
          <p:cNvSpPr/>
          <p:nvPr/>
        </p:nvSpPr>
        <p:spPr>
          <a:xfrm>
            <a:off x="4710720" y="5830160"/>
            <a:ext cx="1196282" cy="845648"/>
          </a:xfrm>
          <a:prstGeom prst="flowChartMagneticDisk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USMS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6082095" y="5812141"/>
            <a:ext cx="1196282" cy="845648"/>
          </a:xfrm>
          <a:prstGeom prst="flowChartMagneticDisk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Clarify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3470" y="6134281"/>
            <a:ext cx="53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2275688" y="4496373"/>
            <a:ext cx="7748337" cy="69439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Hub</a:t>
            </a:r>
          </a:p>
        </p:txBody>
      </p:sp>
      <p:cxnSp>
        <p:nvCxnSpPr>
          <p:cNvPr id="10" name="Straight Arrow Connector 9"/>
          <p:cNvCxnSpPr>
            <a:stCxn id="4" idx="1"/>
          </p:cNvCxnSpPr>
          <p:nvPr/>
        </p:nvCxnSpPr>
        <p:spPr>
          <a:xfrm flipV="1">
            <a:off x="3966985" y="5190767"/>
            <a:ext cx="6875" cy="6393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316951" y="5190767"/>
            <a:ext cx="6875" cy="6393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680236" y="5172748"/>
            <a:ext cx="6875" cy="6393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51314" y="2506969"/>
            <a:ext cx="7748337" cy="1486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Vault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7595492" y="3023723"/>
            <a:ext cx="1196282" cy="845648"/>
          </a:xfrm>
          <a:prstGeom prst="flowChartMagneticDisk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CEX</a:t>
            </a:r>
          </a:p>
        </p:txBody>
      </p:sp>
      <p:sp>
        <p:nvSpPr>
          <p:cNvPr id="27" name="Flowchart: Magnetic Disk 26"/>
          <p:cNvSpPr/>
          <p:nvPr/>
        </p:nvSpPr>
        <p:spPr>
          <a:xfrm>
            <a:off x="8847571" y="3035735"/>
            <a:ext cx="1196282" cy="845648"/>
          </a:xfrm>
          <a:prstGeom prst="flowChartMagneticDisk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Audience Measurement </a:t>
            </a:r>
          </a:p>
        </p:txBody>
      </p:sp>
      <p:sp>
        <p:nvSpPr>
          <p:cNvPr id="28" name="Flowchart: Magnetic Disk 27"/>
          <p:cNvSpPr/>
          <p:nvPr/>
        </p:nvSpPr>
        <p:spPr>
          <a:xfrm>
            <a:off x="4181832" y="2925993"/>
            <a:ext cx="1196282" cy="845648"/>
          </a:xfrm>
          <a:prstGeom prst="flowChartMagneticDisk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Guavus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urved Right Arrow 39"/>
          <p:cNvSpPr/>
          <p:nvPr/>
        </p:nvSpPr>
        <p:spPr>
          <a:xfrm rot="1574825">
            <a:off x="1752018" y="3478151"/>
            <a:ext cx="749395" cy="1304420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351314" y="1167872"/>
            <a:ext cx="7748337" cy="69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Layer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942004" y="1863640"/>
            <a:ext cx="6415704" cy="639393"/>
            <a:chOff x="2709971" y="4016256"/>
            <a:chExt cx="6415704" cy="639393"/>
          </a:xfrm>
        </p:grpSpPr>
        <p:cxnSp>
          <p:nvCxnSpPr>
            <p:cNvPr id="44" name="Straight Arrow Connector 43"/>
            <p:cNvCxnSpPr/>
            <p:nvPr/>
          </p:nvCxnSpPr>
          <p:spPr>
            <a:xfrm flipV="1">
              <a:off x="4541065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456612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6372159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7287706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203253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9118800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3625518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2709971" y="4016256"/>
              <a:ext cx="6875" cy="63939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Flowchart: Magnetic Disk 52"/>
          <p:cNvSpPr/>
          <p:nvPr/>
        </p:nvSpPr>
        <p:spPr>
          <a:xfrm>
            <a:off x="7909905" y="5864538"/>
            <a:ext cx="1196282" cy="845648"/>
          </a:xfrm>
          <a:prstGeom prst="flowChartMagneticDisk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X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8508046" y="5207956"/>
            <a:ext cx="6875" cy="6393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11877" y="1765015"/>
            <a:ext cx="583246" cy="1705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Repository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12268" y="3502546"/>
            <a:ext cx="583246" cy="1705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Catalog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838200" y="365125"/>
            <a:ext cx="10515600" cy="6596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</a:rPr>
              <a:t>Logical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layered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</a:rPr>
              <a:t>Architecture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</a:rPr>
              <a:t> Liberty Universal Analytics Platform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288388" y="1024798"/>
            <a:ext cx="7183224" cy="5746471"/>
          </a:xfrm>
          <a:prstGeom prst="rect">
            <a:avLst/>
          </a:prstGeom>
          <a:noFill/>
          <a:ln w="57150">
            <a:solidFill>
              <a:srgbClr val="FF0000">
                <a:alpha val="41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4901" y="5693620"/>
            <a:ext cx="206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E7E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for Guavus for Ziggo</a:t>
            </a:r>
          </a:p>
        </p:txBody>
      </p:sp>
    </p:spTree>
    <p:extLst>
      <p:ext uri="{BB962C8B-B14F-4D97-AF65-F5344CB8AC3E}">
        <p14:creationId xmlns:p14="http://schemas.microsoft.com/office/powerpoint/2010/main" val="126481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6" grpId="0" animBg="1"/>
      <p:bldP spid="27" grpId="0" animBg="1"/>
      <p:bldP spid="28" grpId="0" animBg="1"/>
      <p:bldP spid="40" grpId="0" animBg="1"/>
      <p:bldP spid="42" grpId="0" animBg="1"/>
      <p:bldP spid="55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93460" y="774555"/>
            <a:ext cx="2368385" cy="5645762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15065" y="774555"/>
            <a:ext cx="3389987" cy="5645762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428610" y="774555"/>
            <a:ext cx="2785727" cy="5645762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37895" y="774555"/>
            <a:ext cx="1160583" cy="5645762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Cylinder 5"/>
          <p:cNvSpPr/>
          <p:nvPr/>
        </p:nvSpPr>
        <p:spPr>
          <a:xfrm>
            <a:off x="713276" y="922201"/>
            <a:ext cx="811763" cy="6904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IVR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29263" y="3557221"/>
            <a:ext cx="771330" cy="584646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523" y="3718739"/>
            <a:ext cx="1038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Excel Files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Cylinder 9"/>
          <p:cNvSpPr/>
          <p:nvPr/>
        </p:nvSpPr>
        <p:spPr>
          <a:xfrm>
            <a:off x="688830" y="1832765"/>
            <a:ext cx="811763" cy="6904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USMS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Cylinder 12"/>
          <p:cNvSpPr/>
          <p:nvPr/>
        </p:nvSpPr>
        <p:spPr>
          <a:xfrm>
            <a:off x="672007" y="2673654"/>
            <a:ext cx="811763" cy="6904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Clarify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Cylinder 13"/>
          <p:cNvSpPr/>
          <p:nvPr/>
        </p:nvSpPr>
        <p:spPr>
          <a:xfrm>
            <a:off x="695492" y="4590626"/>
            <a:ext cx="811763" cy="690465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Cylinder 14"/>
          <p:cNvSpPr/>
          <p:nvPr/>
        </p:nvSpPr>
        <p:spPr>
          <a:xfrm>
            <a:off x="688829" y="5439240"/>
            <a:ext cx="811763" cy="690465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4716" y="1158495"/>
            <a:ext cx="1726756" cy="21763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20275" y="2798020"/>
            <a:ext cx="1381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Management gateway Azure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16" y="2798020"/>
            <a:ext cx="544444" cy="420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35" y="1349282"/>
            <a:ext cx="1572342" cy="2633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35" y="1814706"/>
            <a:ext cx="1518768" cy="423740"/>
          </a:xfrm>
          <a:prstGeom prst="rect">
            <a:avLst/>
          </a:prstGeom>
        </p:spPr>
      </p:pic>
      <p:cxnSp>
        <p:nvCxnSpPr>
          <p:cNvPr id="22" name="Connector: Elbow 21"/>
          <p:cNvCxnSpPr>
            <a:stCxn id="16" idx="1"/>
            <a:endCxn id="6" idx="4"/>
          </p:cNvCxnSpPr>
          <p:nvPr/>
        </p:nvCxnSpPr>
        <p:spPr>
          <a:xfrm rot="10800000">
            <a:off x="1525040" y="1267434"/>
            <a:ext cx="529677" cy="9792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/>
          <p:cNvCxnSpPr>
            <a:stCxn id="16" idx="1"/>
            <a:endCxn id="10" idx="4"/>
          </p:cNvCxnSpPr>
          <p:nvPr/>
        </p:nvCxnSpPr>
        <p:spPr>
          <a:xfrm rot="10800000">
            <a:off x="1500594" y="2177998"/>
            <a:ext cx="554123" cy="686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stCxn id="16" idx="1"/>
            <a:endCxn id="13" idx="4"/>
          </p:cNvCxnSpPr>
          <p:nvPr/>
        </p:nvCxnSpPr>
        <p:spPr>
          <a:xfrm rot="10800000" flipV="1">
            <a:off x="1483770" y="2246647"/>
            <a:ext cx="570946" cy="772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stCxn id="39" idx="1"/>
          </p:cNvCxnSpPr>
          <p:nvPr/>
        </p:nvCxnSpPr>
        <p:spPr>
          <a:xfrm rot="10800000">
            <a:off x="1520687" y="3834281"/>
            <a:ext cx="733986" cy="805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254670" y="3583504"/>
            <a:ext cx="1509889" cy="662572"/>
            <a:chOff x="8696130" y="5382361"/>
            <a:chExt cx="1192209" cy="503853"/>
          </a:xfrm>
        </p:grpSpPr>
        <p:grpSp>
          <p:nvGrpSpPr>
            <p:cNvPr id="37" name="Group 36"/>
            <p:cNvGrpSpPr/>
            <p:nvPr/>
          </p:nvGrpSpPr>
          <p:grpSpPr>
            <a:xfrm>
              <a:off x="8696130" y="5382361"/>
              <a:ext cx="1192209" cy="503853"/>
              <a:chOff x="8080310" y="2097073"/>
              <a:chExt cx="1192209" cy="50385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8080310" y="2097073"/>
                <a:ext cx="503853" cy="5038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23905" y="2117983"/>
                <a:ext cx="948614" cy="19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AZCopy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232" y="5462136"/>
              <a:ext cx="355107" cy="35510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4805851" y="2137796"/>
            <a:ext cx="1094189" cy="1106639"/>
            <a:chOff x="7874362" y="1759383"/>
            <a:chExt cx="863972" cy="841543"/>
          </a:xfrm>
        </p:grpSpPr>
        <p:sp>
          <p:nvSpPr>
            <p:cNvPr id="50" name="Rectangle 49"/>
            <p:cNvSpPr/>
            <p:nvPr/>
          </p:nvSpPr>
          <p:spPr>
            <a:xfrm>
              <a:off x="8089281" y="2108971"/>
              <a:ext cx="494882" cy="491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350" y="2133136"/>
              <a:ext cx="374715" cy="374715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7874362" y="1759383"/>
              <a:ext cx="863972" cy="327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 Data Warehouse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5071903" y="3885382"/>
            <a:ext cx="638111" cy="662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Rounded Rectangle 38"/>
          <p:cNvSpPr/>
          <p:nvPr/>
        </p:nvSpPr>
        <p:spPr bwMode="auto">
          <a:xfrm>
            <a:off x="5232414" y="4050931"/>
            <a:ext cx="331473" cy="331473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271542" y="4089026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413690" y="4089026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340981" y="4089422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483129" y="4089422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271542" y="4241193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5413690" y="4241193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340981" y="4241589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483129" y="4241589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5344646" y="4313942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5486794" y="4313942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271938" y="4314338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5414086" y="4314338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344646" y="4155129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486794" y="4155129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5271938" y="4155526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5414086" y="4155526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00368" y="4607888"/>
            <a:ext cx="1315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Connector: Elbow 79"/>
          <p:cNvCxnSpPr>
            <a:stCxn id="50" idx="1"/>
            <a:endCxn id="16" idx="3"/>
          </p:cNvCxnSpPr>
          <p:nvPr/>
        </p:nvCxnSpPr>
        <p:spPr>
          <a:xfrm rot="10800000">
            <a:off x="3781472" y="2246648"/>
            <a:ext cx="1296566" cy="67432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/>
          <p:cNvCxnSpPr>
            <a:stCxn id="50" idx="1"/>
            <a:endCxn id="39" idx="3"/>
          </p:cNvCxnSpPr>
          <p:nvPr/>
        </p:nvCxnSpPr>
        <p:spPr>
          <a:xfrm rot="10800000" flipV="1">
            <a:off x="2892786" y="2920971"/>
            <a:ext cx="2185253" cy="993821"/>
          </a:xfrm>
          <a:prstGeom prst="bentConnector3">
            <a:avLst>
              <a:gd name="adj1" fmla="val 29514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3519373" y="5208604"/>
            <a:ext cx="1315615" cy="1278437"/>
            <a:chOff x="4839476" y="2104177"/>
            <a:chExt cx="1038810" cy="972187"/>
          </a:xfrm>
        </p:grpSpPr>
        <p:sp>
          <p:nvSpPr>
            <p:cNvPr id="90" name="Rectangle 89"/>
            <p:cNvSpPr/>
            <p:nvPr/>
          </p:nvSpPr>
          <p:spPr>
            <a:xfrm>
              <a:off x="5113176" y="2104177"/>
              <a:ext cx="503853" cy="5038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839476" y="2645477"/>
              <a:ext cx="10388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Data Factory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790" y="2211670"/>
              <a:ext cx="296182" cy="296182"/>
            </a:xfrm>
            <a:prstGeom prst="rect">
              <a:avLst/>
            </a:prstGeom>
          </p:spPr>
        </p:pic>
      </p:grpSp>
      <p:sp>
        <p:nvSpPr>
          <p:cNvPr id="96" name="Rectangle 95"/>
          <p:cNvSpPr/>
          <p:nvPr/>
        </p:nvSpPr>
        <p:spPr>
          <a:xfrm>
            <a:off x="3879368" y="6488668"/>
            <a:ext cx="1061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latin typeface="Calibri" panose="020F0502020204030204"/>
              </a:rPr>
              <a:t>Data Hub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24900" y="6437104"/>
            <a:ext cx="1402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latin typeface="Calibri" panose="020F0502020204030204"/>
              </a:rPr>
              <a:t>Data Sources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067999" y="6439729"/>
            <a:ext cx="1506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latin typeface="Calibri" panose="020F0502020204030204"/>
              </a:rPr>
              <a:t>Business vault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6509296" y="2137796"/>
            <a:ext cx="1094189" cy="1106639"/>
            <a:chOff x="7874362" y="1759383"/>
            <a:chExt cx="863972" cy="841543"/>
          </a:xfrm>
        </p:grpSpPr>
        <p:sp>
          <p:nvSpPr>
            <p:cNvPr id="100" name="Rectangle 99"/>
            <p:cNvSpPr/>
            <p:nvPr/>
          </p:nvSpPr>
          <p:spPr>
            <a:xfrm>
              <a:off x="8089281" y="2108971"/>
              <a:ext cx="494882" cy="491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350" y="2133136"/>
              <a:ext cx="374715" cy="374715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7874362" y="1759383"/>
              <a:ext cx="863972" cy="327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 Data Warehouse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3" name="Rectangle 102"/>
          <p:cNvSpPr/>
          <p:nvPr/>
        </p:nvSpPr>
        <p:spPr bwMode="auto">
          <a:xfrm>
            <a:off x="4834988" y="2137796"/>
            <a:ext cx="2986485" cy="128610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5" name="Straight Arrow Connector 104"/>
          <p:cNvCxnSpPr>
            <a:stCxn id="100" idx="1"/>
            <a:endCxn id="50" idx="3"/>
          </p:cNvCxnSpPr>
          <p:nvPr/>
        </p:nvCxnSpPr>
        <p:spPr>
          <a:xfrm flipH="1">
            <a:off x="5704788" y="2920972"/>
            <a:ext cx="107669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8305697" y="1393296"/>
            <a:ext cx="758771" cy="931053"/>
            <a:chOff x="5594506" y="5027144"/>
            <a:chExt cx="758771" cy="931053"/>
          </a:xfrm>
        </p:grpSpPr>
        <p:grpSp>
          <p:nvGrpSpPr>
            <p:cNvPr id="110" name="Group 109"/>
            <p:cNvGrpSpPr/>
            <p:nvPr/>
          </p:nvGrpSpPr>
          <p:grpSpPr>
            <a:xfrm>
              <a:off x="5635140" y="5027144"/>
              <a:ext cx="718137" cy="931053"/>
              <a:chOff x="5713444" y="3396342"/>
              <a:chExt cx="567041" cy="708019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5728997" y="3396342"/>
                <a:ext cx="503853" cy="5038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713444" y="3905420"/>
                <a:ext cx="567041" cy="19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Guavus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506" y="5279159"/>
              <a:ext cx="758769" cy="25370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 bwMode="auto">
          <a:xfrm>
            <a:off x="4806599" y="3722329"/>
            <a:ext cx="2986485" cy="12861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743906" y="3876989"/>
            <a:ext cx="638111" cy="662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0" name="Rounded Rectangle 38"/>
          <p:cNvSpPr/>
          <p:nvPr/>
        </p:nvSpPr>
        <p:spPr bwMode="auto">
          <a:xfrm>
            <a:off x="6904417" y="4042538"/>
            <a:ext cx="331473" cy="331473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Rectangle 120"/>
          <p:cNvSpPr/>
          <p:nvPr/>
        </p:nvSpPr>
        <p:spPr bwMode="auto">
          <a:xfrm>
            <a:off x="6943545" y="4080633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/>
          <p:cNvSpPr/>
          <p:nvPr/>
        </p:nvSpPr>
        <p:spPr bwMode="auto">
          <a:xfrm>
            <a:off x="7085693" y="4080633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7012984" y="4081029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7155132" y="4081029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6943545" y="4232800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7085693" y="4232800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012984" y="4233196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7155132" y="4233196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7016649" y="4305549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7158797" y="4305549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Oval 130"/>
          <p:cNvSpPr/>
          <p:nvPr/>
        </p:nvSpPr>
        <p:spPr bwMode="auto">
          <a:xfrm>
            <a:off x="6943941" y="4305945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7086089" y="4305945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7016649" y="4146736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7158797" y="4146736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/>
        </p:nvSpPr>
        <p:spPr bwMode="auto">
          <a:xfrm>
            <a:off x="6943941" y="4147133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Oval 135"/>
          <p:cNvSpPr/>
          <p:nvPr/>
        </p:nvSpPr>
        <p:spPr bwMode="auto">
          <a:xfrm>
            <a:off x="7086089" y="4147133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472371" y="4599495"/>
            <a:ext cx="1315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5" name="Title 1"/>
          <p:cNvSpPr txBox="1">
            <a:spLocks/>
          </p:cNvSpPr>
          <p:nvPr/>
        </p:nvSpPr>
        <p:spPr>
          <a:xfrm>
            <a:off x="805490" y="149899"/>
            <a:ext cx="10515600" cy="6596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</a:rPr>
              <a:t>Step 1 – Enabling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</a:rPr>
              <a:t>Guavus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</a:rPr>
              <a:t> for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</a:rPr>
              <a:t>Ziggo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</a:rPr>
              <a:t> with the Universal Analytics Platform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6981316" y="5393618"/>
            <a:ext cx="1315615" cy="955116"/>
            <a:chOff x="5605201" y="4704650"/>
            <a:chExt cx="1038810" cy="726317"/>
          </a:xfrm>
        </p:grpSpPr>
        <p:grpSp>
          <p:nvGrpSpPr>
            <p:cNvPr id="147" name="Group 146"/>
            <p:cNvGrpSpPr/>
            <p:nvPr/>
          </p:nvGrpSpPr>
          <p:grpSpPr>
            <a:xfrm>
              <a:off x="5605201" y="4704650"/>
              <a:ext cx="1038810" cy="726317"/>
              <a:chOff x="5446460" y="3396342"/>
              <a:chExt cx="1038810" cy="726317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5728997" y="3396342"/>
                <a:ext cx="503853" cy="50385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5446460" y="3923718"/>
                <a:ext cx="1038810" cy="19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HDInsight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102" y="4728173"/>
              <a:ext cx="387387" cy="387388"/>
            </a:xfrm>
            <a:prstGeom prst="rect">
              <a:avLst/>
            </a:prstGeom>
          </p:spPr>
        </p:pic>
      </p:grpSp>
      <p:grpSp>
        <p:nvGrpSpPr>
          <p:cNvPr id="151" name="Group 150"/>
          <p:cNvGrpSpPr/>
          <p:nvPr/>
        </p:nvGrpSpPr>
        <p:grpSpPr>
          <a:xfrm>
            <a:off x="6508847" y="5388512"/>
            <a:ext cx="833051" cy="955148"/>
            <a:chOff x="10680757" y="3410835"/>
            <a:chExt cx="833051" cy="955148"/>
          </a:xfrm>
        </p:grpSpPr>
        <p:grpSp>
          <p:nvGrpSpPr>
            <p:cNvPr id="152" name="Group 151"/>
            <p:cNvGrpSpPr/>
            <p:nvPr/>
          </p:nvGrpSpPr>
          <p:grpSpPr>
            <a:xfrm>
              <a:off x="10680757" y="3410835"/>
              <a:ext cx="833051" cy="955148"/>
              <a:chOff x="8070726" y="2097073"/>
              <a:chExt cx="657777" cy="726341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8080310" y="2097073"/>
                <a:ext cx="503853" cy="50385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8070726" y="2624473"/>
                <a:ext cx="657777" cy="19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AzureML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6617" y="3515151"/>
              <a:ext cx="450657" cy="467932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9526964" y="2969403"/>
            <a:ext cx="1201385" cy="945390"/>
            <a:chOff x="9248189" y="3569802"/>
            <a:chExt cx="948614" cy="718921"/>
          </a:xfrm>
        </p:grpSpPr>
        <p:grpSp>
          <p:nvGrpSpPr>
            <p:cNvPr id="157" name="Group 156"/>
            <p:cNvGrpSpPr/>
            <p:nvPr/>
          </p:nvGrpSpPr>
          <p:grpSpPr>
            <a:xfrm>
              <a:off x="9248189" y="3569802"/>
              <a:ext cx="948614" cy="718921"/>
              <a:chOff x="7857928" y="1882005"/>
              <a:chExt cx="948614" cy="718921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8080310" y="2097073"/>
                <a:ext cx="503853" cy="5038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7857928" y="1882005"/>
                <a:ext cx="948614" cy="19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PowerBI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9526892" y="3902092"/>
              <a:ext cx="391209" cy="250041"/>
              <a:chOff x="4481847" y="2708926"/>
              <a:chExt cx="673103" cy="430214"/>
            </a:xfrm>
            <a:solidFill>
              <a:schemeClr val="bg1"/>
            </a:solidFill>
          </p:grpSpPr>
          <p:sp>
            <p:nvSpPr>
              <p:cNvPr id="159" name="Freeform 5"/>
              <p:cNvSpPr>
                <a:spLocks noEditPoints="1"/>
              </p:cNvSpPr>
              <p:nvPr/>
            </p:nvSpPr>
            <p:spPr bwMode="auto">
              <a:xfrm>
                <a:off x="4481847" y="2708926"/>
                <a:ext cx="673103" cy="430214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6"/>
              <p:cNvSpPr>
                <a:spLocks/>
              </p:cNvSpPr>
              <p:nvPr/>
            </p:nvSpPr>
            <p:spPr bwMode="auto">
              <a:xfrm>
                <a:off x="4727910" y="2799414"/>
                <a:ext cx="73024" cy="257176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 7"/>
              <p:cNvSpPr>
                <a:spLocks/>
              </p:cNvSpPr>
              <p:nvPr/>
            </p:nvSpPr>
            <p:spPr bwMode="auto">
              <a:xfrm>
                <a:off x="4837449" y="2872438"/>
                <a:ext cx="74613" cy="184150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Freeform 8"/>
              <p:cNvSpPr>
                <a:spLocks/>
              </p:cNvSpPr>
              <p:nvPr/>
            </p:nvSpPr>
            <p:spPr bwMode="auto">
              <a:xfrm>
                <a:off x="4604085" y="2937526"/>
                <a:ext cx="103187" cy="119063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 9"/>
              <p:cNvSpPr>
                <a:spLocks/>
              </p:cNvSpPr>
              <p:nvPr/>
            </p:nvSpPr>
            <p:spPr bwMode="auto">
              <a:xfrm>
                <a:off x="4939050" y="2954988"/>
                <a:ext cx="87312" cy="101601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66" name="Connector: Elbow 165"/>
          <p:cNvCxnSpPr>
            <a:stCxn id="164" idx="1"/>
            <a:endCxn id="173" idx="3"/>
          </p:cNvCxnSpPr>
          <p:nvPr/>
        </p:nvCxnSpPr>
        <p:spPr>
          <a:xfrm rot="10800000">
            <a:off x="8988733" y="3412723"/>
            <a:ext cx="819871" cy="17078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/>
        </p:nvGrpSpPr>
        <p:grpSpPr>
          <a:xfrm>
            <a:off x="8101588" y="3080116"/>
            <a:ext cx="1094189" cy="1286585"/>
            <a:chOff x="8770333" y="3703408"/>
            <a:chExt cx="1094189" cy="1286585"/>
          </a:xfrm>
        </p:grpSpPr>
        <p:grpSp>
          <p:nvGrpSpPr>
            <p:cNvPr id="171" name="Group 170"/>
            <p:cNvGrpSpPr/>
            <p:nvPr/>
          </p:nvGrpSpPr>
          <p:grpSpPr>
            <a:xfrm>
              <a:off x="9030915" y="3703408"/>
              <a:ext cx="626562" cy="665214"/>
              <a:chOff x="9030915" y="3703408"/>
              <a:chExt cx="626562" cy="665214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9030915" y="3703408"/>
                <a:ext cx="626562" cy="6652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4" name="Picture 13"/>
              <p:cNvPicPr>
                <a:picLocks noChangeAspect="1"/>
              </p:cNvPicPr>
              <p:nvPr/>
            </p:nvPicPr>
            <p:blipFill>
              <a:blip r:embed="rId11">
                <a:lum bright="10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8399" y="3777159"/>
                <a:ext cx="329724" cy="429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2" name="TextBox 171"/>
            <p:cNvSpPr txBox="1"/>
            <p:nvPr/>
          </p:nvSpPr>
          <p:spPr>
            <a:xfrm>
              <a:off x="8770333" y="4389829"/>
              <a:ext cx="10941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 Server Tabular Models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75" name="Connector: Elbow 174"/>
          <p:cNvCxnSpPr>
            <a:stCxn id="111" idx="1"/>
            <a:endCxn id="103" idx="3"/>
          </p:cNvCxnSpPr>
          <p:nvPr/>
        </p:nvCxnSpPr>
        <p:spPr>
          <a:xfrm rot="10800000" flipV="1">
            <a:off x="7821473" y="1772163"/>
            <a:ext cx="484224" cy="100868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/>
          <p:cNvCxnSpPr>
            <a:stCxn id="173" idx="1"/>
          </p:cNvCxnSpPr>
          <p:nvPr/>
        </p:nvCxnSpPr>
        <p:spPr>
          <a:xfrm rot="10800000">
            <a:off x="7861676" y="3075973"/>
            <a:ext cx="500495" cy="3367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4924416" y="904026"/>
            <a:ext cx="2457601" cy="519452"/>
            <a:chOff x="4010702" y="2110795"/>
            <a:chExt cx="5333576" cy="464737"/>
          </a:xfrm>
        </p:grpSpPr>
        <p:sp>
          <p:nvSpPr>
            <p:cNvPr id="185" name="Rectangle 184"/>
            <p:cNvSpPr/>
            <p:nvPr/>
          </p:nvSpPr>
          <p:spPr>
            <a:xfrm>
              <a:off x="4010702" y="2110795"/>
              <a:ext cx="5333576" cy="4647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810547" y="2130501"/>
              <a:ext cx="3664115" cy="35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Catalog</a:t>
              </a:r>
              <a:endPara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33" y="961698"/>
            <a:ext cx="327804" cy="423956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 bwMode="auto">
          <a:xfrm>
            <a:off x="11079474" y="2725313"/>
            <a:ext cx="771330" cy="225617"/>
          </a:xfrm>
          <a:prstGeom prst="rect">
            <a:avLst/>
          </a:prstGeom>
          <a:solidFill>
            <a:schemeClr val="tx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355203" y="6437104"/>
            <a:ext cx="1544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latin typeface="Calibri" panose="020F0502020204030204"/>
              </a:rPr>
              <a:t>Business Layer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0960913" y="2950930"/>
            <a:ext cx="1094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 of scope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0" name="Rectangle 189"/>
          <p:cNvSpPr/>
          <p:nvPr/>
        </p:nvSpPr>
        <p:spPr bwMode="auto">
          <a:xfrm>
            <a:off x="11099626" y="2228911"/>
            <a:ext cx="771330" cy="225617"/>
          </a:xfrm>
          <a:prstGeom prst="rect">
            <a:avLst/>
          </a:prstGeom>
          <a:solidFill>
            <a:schemeClr val="tx2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10977704" y="2411485"/>
            <a:ext cx="1094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 scope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7911255" y="4377152"/>
            <a:ext cx="1418579" cy="1133152"/>
            <a:chOff x="8635634" y="3703408"/>
            <a:chExt cx="1418579" cy="1133152"/>
          </a:xfrm>
        </p:grpSpPr>
        <p:grpSp>
          <p:nvGrpSpPr>
            <p:cNvPr id="193" name="Group 192"/>
            <p:cNvGrpSpPr/>
            <p:nvPr/>
          </p:nvGrpSpPr>
          <p:grpSpPr>
            <a:xfrm>
              <a:off x="9030915" y="3703408"/>
              <a:ext cx="626562" cy="665214"/>
              <a:chOff x="9030915" y="3703408"/>
              <a:chExt cx="626562" cy="665214"/>
            </a:xfrm>
          </p:grpSpPr>
          <p:sp>
            <p:nvSpPr>
              <p:cNvPr id="195" name="Rectangle 194"/>
              <p:cNvSpPr/>
              <p:nvPr/>
            </p:nvSpPr>
            <p:spPr>
              <a:xfrm>
                <a:off x="9030915" y="3703408"/>
                <a:ext cx="626562" cy="6652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96" name="Picture 13"/>
              <p:cNvPicPr>
                <a:picLocks noChangeAspect="1"/>
              </p:cNvPicPr>
              <p:nvPr/>
            </p:nvPicPr>
            <p:blipFill>
              <a:blip r:embed="rId11">
                <a:lum bright="10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8399" y="3777159"/>
                <a:ext cx="329724" cy="429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" name="TextBox 193"/>
            <p:cNvSpPr txBox="1"/>
            <p:nvPr/>
          </p:nvSpPr>
          <p:spPr>
            <a:xfrm>
              <a:off x="8635634" y="4405673"/>
              <a:ext cx="14185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505050"/>
                  </a:solidFill>
                  <a:latin typeface="Segoe UI"/>
                </a:rPr>
                <a:t>SQL Database usage monitoring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97" name="Connector: Elbow 196"/>
          <p:cNvCxnSpPr>
            <a:stCxn id="195" idx="1"/>
          </p:cNvCxnSpPr>
          <p:nvPr/>
        </p:nvCxnSpPr>
        <p:spPr>
          <a:xfrm rot="10800000">
            <a:off x="7849824" y="3334801"/>
            <a:ext cx="456712" cy="1374959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/>
          <p:cNvCxnSpPr>
            <a:stCxn id="164" idx="1"/>
            <a:endCxn id="195" idx="3"/>
          </p:cNvCxnSpPr>
          <p:nvPr/>
        </p:nvCxnSpPr>
        <p:spPr>
          <a:xfrm rot="10800000" flipV="1">
            <a:off x="8933099" y="3583507"/>
            <a:ext cx="875505" cy="11262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476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93460" y="774555"/>
            <a:ext cx="2368385" cy="5645762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15065" y="774555"/>
            <a:ext cx="3389987" cy="5645762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428610" y="774555"/>
            <a:ext cx="2785727" cy="5645762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37895" y="774555"/>
            <a:ext cx="1160583" cy="5645762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Cylinder 5"/>
          <p:cNvSpPr/>
          <p:nvPr/>
        </p:nvSpPr>
        <p:spPr>
          <a:xfrm>
            <a:off x="713276" y="922201"/>
            <a:ext cx="811763" cy="6904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IVR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29263" y="3557221"/>
            <a:ext cx="771330" cy="584646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523" y="3718739"/>
            <a:ext cx="1038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Excel Files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Cylinder 9"/>
          <p:cNvSpPr/>
          <p:nvPr/>
        </p:nvSpPr>
        <p:spPr>
          <a:xfrm>
            <a:off x="688830" y="1832765"/>
            <a:ext cx="811763" cy="6904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USMS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Cylinder 12"/>
          <p:cNvSpPr/>
          <p:nvPr/>
        </p:nvSpPr>
        <p:spPr>
          <a:xfrm>
            <a:off x="672007" y="2673654"/>
            <a:ext cx="811763" cy="6904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Clarify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Cylinder 13"/>
          <p:cNvSpPr/>
          <p:nvPr/>
        </p:nvSpPr>
        <p:spPr>
          <a:xfrm>
            <a:off x="695492" y="4590626"/>
            <a:ext cx="811763" cy="690465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Cylinder 14"/>
          <p:cNvSpPr/>
          <p:nvPr/>
        </p:nvSpPr>
        <p:spPr>
          <a:xfrm>
            <a:off x="688829" y="5439240"/>
            <a:ext cx="811763" cy="690465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4716" y="1158495"/>
            <a:ext cx="1726756" cy="21763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20275" y="2798020"/>
            <a:ext cx="1381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Management gateway Azure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16" y="2798020"/>
            <a:ext cx="544444" cy="420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35" y="1349282"/>
            <a:ext cx="1572342" cy="2633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35" y="1814706"/>
            <a:ext cx="1518768" cy="423740"/>
          </a:xfrm>
          <a:prstGeom prst="rect">
            <a:avLst/>
          </a:prstGeom>
        </p:spPr>
      </p:pic>
      <p:cxnSp>
        <p:nvCxnSpPr>
          <p:cNvPr id="22" name="Connector: Elbow 21"/>
          <p:cNvCxnSpPr>
            <a:stCxn id="16" idx="1"/>
            <a:endCxn id="6" idx="4"/>
          </p:cNvCxnSpPr>
          <p:nvPr/>
        </p:nvCxnSpPr>
        <p:spPr>
          <a:xfrm rot="10800000">
            <a:off x="1525040" y="1267434"/>
            <a:ext cx="529677" cy="9792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/>
          <p:cNvCxnSpPr>
            <a:stCxn id="16" idx="1"/>
            <a:endCxn id="10" idx="4"/>
          </p:cNvCxnSpPr>
          <p:nvPr/>
        </p:nvCxnSpPr>
        <p:spPr>
          <a:xfrm rot="10800000">
            <a:off x="1500594" y="2177998"/>
            <a:ext cx="554123" cy="686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stCxn id="16" idx="1"/>
            <a:endCxn id="13" idx="4"/>
          </p:cNvCxnSpPr>
          <p:nvPr/>
        </p:nvCxnSpPr>
        <p:spPr>
          <a:xfrm rot="10800000" flipV="1">
            <a:off x="1483770" y="2246647"/>
            <a:ext cx="570946" cy="7722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/>
          <p:cNvCxnSpPr>
            <a:stCxn id="39" idx="1"/>
          </p:cNvCxnSpPr>
          <p:nvPr/>
        </p:nvCxnSpPr>
        <p:spPr>
          <a:xfrm rot="10800000">
            <a:off x="1520687" y="3834281"/>
            <a:ext cx="733986" cy="805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254671" y="3583504"/>
            <a:ext cx="1526799" cy="662572"/>
            <a:chOff x="8696130" y="5382361"/>
            <a:chExt cx="1205561" cy="503853"/>
          </a:xfrm>
        </p:grpSpPr>
        <p:grpSp>
          <p:nvGrpSpPr>
            <p:cNvPr id="37" name="Group 36"/>
            <p:cNvGrpSpPr/>
            <p:nvPr/>
          </p:nvGrpSpPr>
          <p:grpSpPr>
            <a:xfrm>
              <a:off x="8696130" y="5382361"/>
              <a:ext cx="1205561" cy="503853"/>
              <a:chOff x="8080310" y="2097073"/>
              <a:chExt cx="1205561" cy="50385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8080310" y="2097073"/>
                <a:ext cx="503853" cy="5038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37257" y="2106014"/>
                <a:ext cx="948614" cy="19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AZCopy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232" y="5462136"/>
              <a:ext cx="355107" cy="35510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4805851" y="2137796"/>
            <a:ext cx="1094189" cy="1106639"/>
            <a:chOff x="7874362" y="1759383"/>
            <a:chExt cx="863972" cy="841543"/>
          </a:xfrm>
        </p:grpSpPr>
        <p:sp>
          <p:nvSpPr>
            <p:cNvPr id="50" name="Rectangle 49"/>
            <p:cNvSpPr/>
            <p:nvPr/>
          </p:nvSpPr>
          <p:spPr>
            <a:xfrm>
              <a:off x="8089281" y="2108971"/>
              <a:ext cx="494882" cy="491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350" y="2133136"/>
              <a:ext cx="374715" cy="374715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7874362" y="1759383"/>
              <a:ext cx="863972" cy="327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 Data Warehouse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5071903" y="3885382"/>
            <a:ext cx="638111" cy="6625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Rounded Rectangle 38"/>
          <p:cNvSpPr/>
          <p:nvPr/>
        </p:nvSpPr>
        <p:spPr bwMode="auto">
          <a:xfrm>
            <a:off x="5232414" y="4050931"/>
            <a:ext cx="331473" cy="331473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271542" y="4089026"/>
            <a:ext cx="44486" cy="4448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413690" y="4089026"/>
            <a:ext cx="44486" cy="4448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340981" y="4089422"/>
            <a:ext cx="47754" cy="4775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483129" y="4089422"/>
            <a:ext cx="47754" cy="4775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271542" y="4241193"/>
            <a:ext cx="44486" cy="4448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5413690" y="4241193"/>
            <a:ext cx="44486" cy="4448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340981" y="4241589"/>
            <a:ext cx="47754" cy="4775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5483129" y="4241589"/>
            <a:ext cx="47754" cy="4775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5344646" y="4313942"/>
            <a:ext cx="44486" cy="4448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5486794" y="4313942"/>
            <a:ext cx="44486" cy="4448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271938" y="4314338"/>
            <a:ext cx="47754" cy="4775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5414086" y="4314338"/>
            <a:ext cx="47754" cy="4775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344646" y="4155129"/>
            <a:ext cx="44486" cy="4448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5486794" y="4155129"/>
            <a:ext cx="44486" cy="4448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5271938" y="4155526"/>
            <a:ext cx="47754" cy="4775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5414086" y="4155526"/>
            <a:ext cx="47754" cy="4775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00368" y="4607888"/>
            <a:ext cx="1315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Connector: Elbow 79"/>
          <p:cNvCxnSpPr>
            <a:stCxn id="50" idx="1"/>
            <a:endCxn id="16" idx="3"/>
          </p:cNvCxnSpPr>
          <p:nvPr/>
        </p:nvCxnSpPr>
        <p:spPr>
          <a:xfrm rot="10800000">
            <a:off x="3781472" y="2246648"/>
            <a:ext cx="1296566" cy="67432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/>
          <p:cNvCxnSpPr>
            <a:stCxn id="50" idx="1"/>
            <a:endCxn id="39" idx="3"/>
          </p:cNvCxnSpPr>
          <p:nvPr/>
        </p:nvCxnSpPr>
        <p:spPr>
          <a:xfrm rot="10800000" flipV="1">
            <a:off x="2892786" y="2920971"/>
            <a:ext cx="2185253" cy="993821"/>
          </a:xfrm>
          <a:prstGeom prst="bentConnector3">
            <a:avLst>
              <a:gd name="adj1" fmla="val 29514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3519373" y="5208604"/>
            <a:ext cx="1315615" cy="1278437"/>
            <a:chOff x="4839476" y="2104177"/>
            <a:chExt cx="1038810" cy="972187"/>
          </a:xfrm>
        </p:grpSpPr>
        <p:sp>
          <p:nvSpPr>
            <p:cNvPr id="90" name="Rectangle 89"/>
            <p:cNvSpPr/>
            <p:nvPr/>
          </p:nvSpPr>
          <p:spPr>
            <a:xfrm>
              <a:off x="5113176" y="2104177"/>
              <a:ext cx="503853" cy="5038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839476" y="2645477"/>
              <a:ext cx="10388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Data Factory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790" y="2211670"/>
              <a:ext cx="296182" cy="296182"/>
            </a:xfrm>
            <a:prstGeom prst="rect">
              <a:avLst/>
            </a:prstGeom>
          </p:spPr>
        </p:pic>
      </p:grpSp>
      <p:sp>
        <p:nvSpPr>
          <p:cNvPr id="96" name="Rectangle 95"/>
          <p:cNvSpPr/>
          <p:nvPr/>
        </p:nvSpPr>
        <p:spPr>
          <a:xfrm>
            <a:off x="3879368" y="6488668"/>
            <a:ext cx="1061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latin typeface="Calibri" panose="020F0502020204030204"/>
              </a:rPr>
              <a:t>Data Hub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24900" y="6437104"/>
            <a:ext cx="1402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latin typeface="Calibri" panose="020F0502020204030204"/>
              </a:rPr>
              <a:t>Data Sources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067999" y="6439729"/>
            <a:ext cx="1506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latin typeface="Calibri" panose="020F0502020204030204"/>
              </a:rPr>
              <a:t>Business vault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6509296" y="2137796"/>
            <a:ext cx="1094189" cy="1106639"/>
            <a:chOff x="7874362" y="1759383"/>
            <a:chExt cx="863972" cy="841543"/>
          </a:xfrm>
        </p:grpSpPr>
        <p:sp>
          <p:nvSpPr>
            <p:cNvPr id="100" name="Rectangle 99"/>
            <p:cNvSpPr/>
            <p:nvPr/>
          </p:nvSpPr>
          <p:spPr>
            <a:xfrm>
              <a:off x="8089281" y="2108971"/>
              <a:ext cx="494882" cy="491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350" y="2133136"/>
              <a:ext cx="374715" cy="374715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7874362" y="1759383"/>
              <a:ext cx="863972" cy="327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 Data Warehouse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3" name="Rectangle 102"/>
          <p:cNvSpPr/>
          <p:nvPr/>
        </p:nvSpPr>
        <p:spPr bwMode="auto">
          <a:xfrm>
            <a:off x="4834988" y="2137796"/>
            <a:ext cx="2986485" cy="128610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5" name="Straight Arrow Connector 104"/>
          <p:cNvCxnSpPr>
            <a:stCxn id="100" idx="1"/>
            <a:endCxn id="50" idx="3"/>
          </p:cNvCxnSpPr>
          <p:nvPr/>
        </p:nvCxnSpPr>
        <p:spPr>
          <a:xfrm flipH="1">
            <a:off x="5704788" y="2920972"/>
            <a:ext cx="107669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8305697" y="1393296"/>
            <a:ext cx="758771" cy="931053"/>
            <a:chOff x="5594506" y="5027144"/>
            <a:chExt cx="758771" cy="931053"/>
          </a:xfrm>
        </p:grpSpPr>
        <p:grpSp>
          <p:nvGrpSpPr>
            <p:cNvPr id="110" name="Group 109"/>
            <p:cNvGrpSpPr/>
            <p:nvPr/>
          </p:nvGrpSpPr>
          <p:grpSpPr>
            <a:xfrm>
              <a:off x="5635140" y="5027144"/>
              <a:ext cx="718137" cy="931053"/>
              <a:chOff x="5713444" y="3396342"/>
              <a:chExt cx="567041" cy="708019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5728997" y="3396342"/>
                <a:ext cx="503853" cy="5038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713444" y="3905420"/>
                <a:ext cx="567041" cy="19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Guavus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506" y="5279159"/>
              <a:ext cx="758769" cy="25370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 bwMode="auto">
          <a:xfrm>
            <a:off x="4806599" y="3722329"/>
            <a:ext cx="2986485" cy="1286102"/>
          </a:xfrm>
          <a:prstGeom prst="rect">
            <a:avLst/>
          </a:prstGeom>
          <a:noFill/>
          <a:ln w="28575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743906" y="3876989"/>
            <a:ext cx="638111" cy="662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0" name="Rounded Rectangle 38"/>
          <p:cNvSpPr/>
          <p:nvPr/>
        </p:nvSpPr>
        <p:spPr bwMode="auto">
          <a:xfrm>
            <a:off x="6904417" y="4042538"/>
            <a:ext cx="331473" cy="331473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Rectangle 120"/>
          <p:cNvSpPr/>
          <p:nvPr/>
        </p:nvSpPr>
        <p:spPr bwMode="auto">
          <a:xfrm>
            <a:off x="6943545" y="4080633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/>
          <p:cNvSpPr/>
          <p:nvPr/>
        </p:nvSpPr>
        <p:spPr bwMode="auto">
          <a:xfrm>
            <a:off x="7085693" y="4080633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7012984" y="4081029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7155132" y="4081029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6943545" y="4232800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7085693" y="4232800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012984" y="4233196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7155132" y="4233196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7016649" y="4305549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7158797" y="4305549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Oval 130"/>
          <p:cNvSpPr/>
          <p:nvPr/>
        </p:nvSpPr>
        <p:spPr bwMode="auto">
          <a:xfrm>
            <a:off x="6943941" y="4305945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7086089" y="4305945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7016649" y="4146736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7158797" y="4146736"/>
            <a:ext cx="44486" cy="4448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/>
        </p:nvSpPr>
        <p:spPr bwMode="auto">
          <a:xfrm>
            <a:off x="6943941" y="4147133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Oval 135"/>
          <p:cNvSpPr/>
          <p:nvPr/>
        </p:nvSpPr>
        <p:spPr bwMode="auto">
          <a:xfrm>
            <a:off x="7086089" y="4147133"/>
            <a:ext cx="47754" cy="4775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472371" y="4599495"/>
            <a:ext cx="1315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Data lake Store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5" name="Title 1"/>
          <p:cNvSpPr txBox="1">
            <a:spLocks/>
          </p:cNvSpPr>
          <p:nvPr/>
        </p:nvSpPr>
        <p:spPr>
          <a:xfrm>
            <a:off x="805490" y="149899"/>
            <a:ext cx="10515600" cy="6596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Step 2 – completing the Data hub at full functionality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9526964" y="2969403"/>
            <a:ext cx="1201385" cy="945390"/>
            <a:chOff x="9248189" y="3569802"/>
            <a:chExt cx="948614" cy="718921"/>
          </a:xfrm>
        </p:grpSpPr>
        <p:grpSp>
          <p:nvGrpSpPr>
            <p:cNvPr id="157" name="Group 156"/>
            <p:cNvGrpSpPr/>
            <p:nvPr/>
          </p:nvGrpSpPr>
          <p:grpSpPr>
            <a:xfrm>
              <a:off x="9248189" y="3569802"/>
              <a:ext cx="948614" cy="718921"/>
              <a:chOff x="7857928" y="1882005"/>
              <a:chExt cx="948614" cy="718921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8080310" y="2097073"/>
                <a:ext cx="503853" cy="5038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7857928" y="1882005"/>
                <a:ext cx="948614" cy="19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PowerBI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9526892" y="3902092"/>
              <a:ext cx="391209" cy="250041"/>
              <a:chOff x="4481847" y="2708926"/>
              <a:chExt cx="673103" cy="430214"/>
            </a:xfrm>
            <a:solidFill>
              <a:schemeClr val="bg1"/>
            </a:solidFill>
          </p:grpSpPr>
          <p:sp>
            <p:nvSpPr>
              <p:cNvPr id="159" name="Freeform 5"/>
              <p:cNvSpPr>
                <a:spLocks noEditPoints="1"/>
              </p:cNvSpPr>
              <p:nvPr/>
            </p:nvSpPr>
            <p:spPr bwMode="auto">
              <a:xfrm>
                <a:off x="4481847" y="2708926"/>
                <a:ext cx="673103" cy="430214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6"/>
              <p:cNvSpPr>
                <a:spLocks/>
              </p:cNvSpPr>
              <p:nvPr/>
            </p:nvSpPr>
            <p:spPr bwMode="auto">
              <a:xfrm>
                <a:off x="4727910" y="2799414"/>
                <a:ext cx="73024" cy="257176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 7"/>
              <p:cNvSpPr>
                <a:spLocks/>
              </p:cNvSpPr>
              <p:nvPr/>
            </p:nvSpPr>
            <p:spPr bwMode="auto">
              <a:xfrm>
                <a:off x="4837449" y="2872438"/>
                <a:ext cx="74613" cy="184150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Freeform 8"/>
              <p:cNvSpPr>
                <a:spLocks/>
              </p:cNvSpPr>
              <p:nvPr/>
            </p:nvSpPr>
            <p:spPr bwMode="auto">
              <a:xfrm>
                <a:off x="4604085" y="2937526"/>
                <a:ext cx="103187" cy="119063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 9"/>
              <p:cNvSpPr>
                <a:spLocks/>
              </p:cNvSpPr>
              <p:nvPr/>
            </p:nvSpPr>
            <p:spPr bwMode="auto">
              <a:xfrm>
                <a:off x="4939050" y="2954988"/>
                <a:ext cx="87312" cy="101601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66" name="Connector: Elbow 165"/>
          <p:cNvCxnSpPr>
            <a:stCxn id="164" idx="1"/>
            <a:endCxn id="173" idx="3"/>
          </p:cNvCxnSpPr>
          <p:nvPr/>
        </p:nvCxnSpPr>
        <p:spPr>
          <a:xfrm rot="10800000">
            <a:off x="8988733" y="3412723"/>
            <a:ext cx="819871" cy="17078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/>
        </p:nvGrpSpPr>
        <p:grpSpPr>
          <a:xfrm>
            <a:off x="8101588" y="3080116"/>
            <a:ext cx="1094189" cy="1286585"/>
            <a:chOff x="8770333" y="3703408"/>
            <a:chExt cx="1094189" cy="1286585"/>
          </a:xfrm>
        </p:grpSpPr>
        <p:grpSp>
          <p:nvGrpSpPr>
            <p:cNvPr id="171" name="Group 170"/>
            <p:cNvGrpSpPr/>
            <p:nvPr/>
          </p:nvGrpSpPr>
          <p:grpSpPr>
            <a:xfrm>
              <a:off x="9030915" y="3703408"/>
              <a:ext cx="626562" cy="665214"/>
              <a:chOff x="9030915" y="3703408"/>
              <a:chExt cx="626562" cy="665214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9030915" y="3703408"/>
                <a:ext cx="626562" cy="6652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4" name="Picture 13"/>
              <p:cNvPicPr>
                <a:picLocks noChangeAspect="1"/>
              </p:cNvPicPr>
              <p:nvPr/>
            </p:nvPicPr>
            <p:blipFill>
              <a:blip r:embed="rId9">
                <a:lum bright="10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8399" y="3777159"/>
                <a:ext cx="329724" cy="429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2" name="TextBox 171"/>
            <p:cNvSpPr txBox="1"/>
            <p:nvPr/>
          </p:nvSpPr>
          <p:spPr>
            <a:xfrm>
              <a:off x="8770333" y="4389829"/>
              <a:ext cx="10941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 Server Tabular Models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75" name="Connector: Elbow 174"/>
          <p:cNvCxnSpPr>
            <a:stCxn id="111" idx="1"/>
            <a:endCxn id="103" idx="3"/>
          </p:cNvCxnSpPr>
          <p:nvPr/>
        </p:nvCxnSpPr>
        <p:spPr>
          <a:xfrm rot="10800000" flipV="1">
            <a:off x="7821473" y="1772163"/>
            <a:ext cx="484224" cy="100868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/>
          <p:cNvCxnSpPr>
            <a:stCxn id="173" idx="1"/>
          </p:cNvCxnSpPr>
          <p:nvPr/>
        </p:nvCxnSpPr>
        <p:spPr>
          <a:xfrm rot="10800000">
            <a:off x="7861676" y="3075973"/>
            <a:ext cx="500495" cy="3367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4924416" y="904026"/>
            <a:ext cx="2457601" cy="519452"/>
            <a:chOff x="4010702" y="2110795"/>
            <a:chExt cx="5333576" cy="464737"/>
          </a:xfrm>
        </p:grpSpPr>
        <p:sp>
          <p:nvSpPr>
            <p:cNvPr id="185" name="Rectangle 184"/>
            <p:cNvSpPr/>
            <p:nvPr/>
          </p:nvSpPr>
          <p:spPr>
            <a:xfrm>
              <a:off x="4010702" y="2110795"/>
              <a:ext cx="5333576" cy="4647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810547" y="2130501"/>
              <a:ext cx="3664115" cy="35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Catalog</a:t>
              </a:r>
              <a:endPara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33" y="961698"/>
            <a:ext cx="327804" cy="423956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 bwMode="auto">
          <a:xfrm>
            <a:off x="11079474" y="2725313"/>
            <a:ext cx="771330" cy="225617"/>
          </a:xfrm>
          <a:prstGeom prst="rect">
            <a:avLst/>
          </a:prstGeom>
          <a:solidFill>
            <a:schemeClr val="tx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355203" y="6437104"/>
            <a:ext cx="1544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latin typeface="Calibri" panose="020F0502020204030204"/>
              </a:rPr>
              <a:t>Business Layer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0960913" y="2950930"/>
            <a:ext cx="1094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 of scope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0" name="Rectangle 189"/>
          <p:cNvSpPr/>
          <p:nvPr/>
        </p:nvSpPr>
        <p:spPr bwMode="auto">
          <a:xfrm>
            <a:off x="11099626" y="2228911"/>
            <a:ext cx="771330" cy="225617"/>
          </a:xfrm>
          <a:prstGeom prst="rect">
            <a:avLst/>
          </a:prstGeom>
          <a:solidFill>
            <a:schemeClr val="tx2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10977704" y="2411485"/>
            <a:ext cx="1094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 scope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7" name="Straight Arrow Connector 136"/>
          <p:cNvCxnSpPr>
            <a:stCxn id="57" idx="0"/>
            <a:endCxn id="50" idx="2"/>
          </p:cNvCxnSpPr>
          <p:nvPr/>
        </p:nvCxnSpPr>
        <p:spPr>
          <a:xfrm flipV="1">
            <a:off x="5390959" y="3244435"/>
            <a:ext cx="454" cy="640947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6981316" y="5393618"/>
            <a:ext cx="1315615" cy="955116"/>
            <a:chOff x="5605201" y="4704650"/>
            <a:chExt cx="1038810" cy="726317"/>
          </a:xfrm>
        </p:grpSpPr>
        <p:grpSp>
          <p:nvGrpSpPr>
            <p:cNvPr id="139" name="Group 138"/>
            <p:cNvGrpSpPr/>
            <p:nvPr/>
          </p:nvGrpSpPr>
          <p:grpSpPr>
            <a:xfrm>
              <a:off x="5605201" y="4704650"/>
              <a:ext cx="1038810" cy="726317"/>
              <a:chOff x="5446460" y="3396342"/>
              <a:chExt cx="1038810" cy="726317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5728997" y="3396342"/>
                <a:ext cx="503853" cy="50385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5446460" y="3923718"/>
                <a:ext cx="1038810" cy="19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HDInsight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102" y="4728173"/>
              <a:ext cx="387387" cy="387388"/>
            </a:xfrm>
            <a:prstGeom prst="rect">
              <a:avLst/>
            </a:prstGeom>
          </p:spPr>
        </p:pic>
      </p:grpSp>
      <p:grpSp>
        <p:nvGrpSpPr>
          <p:cNvPr id="143" name="Group 142"/>
          <p:cNvGrpSpPr/>
          <p:nvPr/>
        </p:nvGrpSpPr>
        <p:grpSpPr>
          <a:xfrm>
            <a:off x="6508847" y="5388512"/>
            <a:ext cx="833051" cy="955148"/>
            <a:chOff x="10680757" y="3410835"/>
            <a:chExt cx="833051" cy="955148"/>
          </a:xfrm>
        </p:grpSpPr>
        <p:grpSp>
          <p:nvGrpSpPr>
            <p:cNvPr id="144" name="Group 143"/>
            <p:cNvGrpSpPr/>
            <p:nvPr/>
          </p:nvGrpSpPr>
          <p:grpSpPr>
            <a:xfrm>
              <a:off x="10680757" y="3410835"/>
              <a:ext cx="833051" cy="955148"/>
              <a:chOff x="8070726" y="2097073"/>
              <a:chExt cx="657777" cy="726341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8080310" y="2097073"/>
                <a:ext cx="503853" cy="50385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8070726" y="2624473"/>
                <a:ext cx="657777" cy="19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AzureML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6617" y="3515151"/>
              <a:ext cx="450657" cy="467932"/>
            </a:xfrm>
            <a:prstGeom prst="rect">
              <a:avLst/>
            </a:prstGeom>
          </p:spPr>
        </p:pic>
      </p:grpSp>
      <p:grpSp>
        <p:nvGrpSpPr>
          <p:cNvPr id="176" name="Group 175"/>
          <p:cNvGrpSpPr/>
          <p:nvPr/>
        </p:nvGrpSpPr>
        <p:grpSpPr>
          <a:xfrm>
            <a:off x="7911255" y="4377152"/>
            <a:ext cx="1418579" cy="1133152"/>
            <a:chOff x="8635634" y="3703408"/>
            <a:chExt cx="1418579" cy="1133152"/>
          </a:xfrm>
        </p:grpSpPr>
        <p:grpSp>
          <p:nvGrpSpPr>
            <p:cNvPr id="177" name="Group 176"/>
            <p:cNvGrpSpPr/>
            <p:nvPr/>
          </p:nvGrpSpPr>
          <p:grpSpPr>
            <a:xfrm>
              <a:off x="9030915" y="3703408"/>
              <a:ext cx="626562" cy="665214"/>
              <a:chOff x="9030915" y="3703408"/>
              <a:chExt cx="626562" cy="665214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9030915" y="3703408"/>
                <a:ext cx="626562" cy="6652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81" name="Picture 13"/>
              <p:cNvPicPr>
                <a:picLocks noChangeAspect="1"/>
              </p:cNvPicPr>
              <p:nvPr/>
            </p:nvPicPr>
            <p:blipFill>
              <a:blip r:embed="rId9">
                <a:lum bright="10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8399" y="3777159"/>
                <a:ext cx="329724" cy="429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8" name="TextBox 177"/>
            <p:cNvSpPr txBox="1"/>
            <p:nvPr/>
          </p:nvSpPr>
          <p:spPr>
            <a:xfrm>
              <a:off x="8635634" y="4405673"/>
              <a:ext cx="14185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505050"/>
                  </a:solidFill>
                  <a:latin typeface="Segoe UI"/>
                </a:rPr>
                <a:t>SQL Database usage monitoring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82" name="Connector: Elbow 181"/>
          <p:cNvCxnSpPr>
            <a:stCxn id="180" idx="1"/>
          </p:cNvCxnSpPr>
          <p:nvPr/>
        </p:nvCxnSpPr>
        <p:spPr>
          <a:xfrm rot="10800000">
            <a:off x="7849824" y="3334801"/>
            <a:ext cx="456712" cy="1374959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or: Elbow 191"/>
          <p:cNvCxnSpPr>
            <a:endCxn id="180" idx="3"/>
          </p:cNvCxnSpPr>
          <p:nvPr/>
        </p:nvCxnSpPr>
        <p:spPr>
          <a:xfrm rot="10800000" flipV="1">
            <a:off x="8933099" y="3583507"/>
            <a:ext cx="875505" cy="11262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3712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33818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...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Detailed architecture with partner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18032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25483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CSTAMP" val="00"/>
</p:tagLst>
</file>

<file path=ppt/theme/theme1.xml><?xml version="1.0" encoding="utf-8"?>
<a:theme xmlns:a="http://schemas.openxmlformats.org/drawingml/2006/main" name="Services_template_16-9_Business_DARK_BLUE_1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1" id="{9129E3A4-51AE-4378-B788-EB394A7D01E3}" vid="{73CFD933-487F-46E3-9FEB-34279BFCCB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ISMFY16 General Session Template_v6">
  <a:themeElements>
    <a:clrScheme name="PRISM 2015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2050"/>
      </a:accent1>
      <a:accent2>
        <a:srgbClr val="008A00"/>
      </a:accent2>
      <a:accent3>
        <a:srgbClr val="00188F"/>
      </a:accent3>
      <a:accent4>
        <a:srgbClr val="0078D7"/>
      </a:accent4>
      <a:accent5>
        <a:srgbClr val="5C2D91"/>
      </a:accent5>
      <a:accent6>
        <a:srgbClr val="B4009E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ISMFY16 General Session Template_v6" id="{2D1ECC36-46CC-465D-A8D5-0FC4715D7357}" vid="{F73EB146-7753-4514-9C70-E6FB48E7086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380</Words>
  <Application>Microsoft Office PowerPoint</Application>
  <PresentationFormat>Widescreen</PresentationFormat>
  <Paragraphs>124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MS PGothic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Wingdings</vt:lpstr>
      <vt:lpstr>Services_template_16-9_Business_DARK_BLUE_1</vt:lpstr>
      <vt:lpstr>Office Theme</vt:lpstr>
      <vt:lpstr>PRISMFY16 General Session Template_v6</vt:lpstr>
      <vt:lpstr>Liberty Global Guavus for Ziggo architecture</vt:lpstr>
      <vt:lpstr>Agenda</vt:lpstr>
      <vt:lpstr>Simplified setup of Liberty Universal Analyics Platform</vt:lpstr>
      <vt:lpstr>Scope step 1 – Guavus for Ziggo</vt:lpstr>
      <vt:lpstr>PowerPoint Presentation</vt:lpstr>
      <vt:lpstr>PowerPoint Presentation</vt:lpstr>
      <vt:lpstr>PowerPoint Presentation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Joris Valkonet</dc:creator>
  <cp:lastModifiedBy>Joris Valkonet</cp:lastModifiedBy>
  <cp:revision>9</cp:revision>
  <dcterms:created xsi:type="dcterms:W3CDTF">2016-10-25T13:02:58Z</dcterms:created>
  <dcterms:modified xsi:type="dcterms:W3CDTF">2016-10-25T13:57:14Z</dcterms:modified>
</cp:coreProperties>
</file>